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352" r:id="rId11"/>
    <p:sldId id="265" r:id="rId12"/>
    <p:sldId id="266" r:id="rId13"/>
    <p:sldId id="357" r:id="rId14"/>
    <p:sldId id="267" r:id="rId15"/>
    <p:sldId id="268" r:id="rId16"/>
    <p:sldId id="354" r:id="rId17"/>
    <p:sldId id="269" r:id="rId18"/>
    <p:sldId id="353" r:id="rId19"/>
    <p:sldId id="271" r:id="rId20"/>
    <p:sldId id="272" r:id="rId21"/>
    <p:sldId id="275" r:id="rId22"/>
    <p:sldId id="274" r:id="rId23"/>
    <p:sldId id="273" r:id="rId24"/>
    <p:sldId id="276" r:id="rId25"/>
    <p:sldId id="342" r:id="rId26"/>
    <p:sldId id="343" r:id="rId27"/>
    <p:sldId id="282" r:id="rId28"/>
    <p:sldId id="283" r:id="rId29"/>
    <p:sldId id="284" r:id="rId30"/>
    <p:sldId id="285" r:id="rId31"/>
    <p:sldId id="292" r:id="rId32"/>
    <p:sldId id="286" r:id="rId33"/>
    <p:sldId id="290" r:id="rId34"/>
    <p:sldId id="287" r:id="rId35"/>
    <p:sldId id="291" r:id="rId36"/>
    <p:sldId id="294" r:id="rId37"/>
    <p:sldId id="288" r:id="rId38"/>
    <p:sldId id="289" r:id="rId39"/>
    <p:sldId id="293" r:id="rId40"/>
    <p:sldId id="295" r:id="rId41"/>
    <p:sldId id="296" r:id="rId42"/>
    <p:sldId id="358" r:id="rId43"/>
    <p:sldId id="297" r:id="rId44"/>
    <p:sldId id="298" r:id="rId45"/>
    <p:sldId id="300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4" r:id="rId57"/>
    <p:sldId id="315" r:id="rId58"/>
    <p:sldId id="318" r:id="rId59"/>
    <p:sldId id="313" r:id="rId60"/>
    <p:sldId id="319" r:id="rId61"/>
    <p:sldId id="316" r:id="rId62"/>
    <p:sldId id="317" r:id="rId63"/>
    <p:sldId id="321" r:id="rId64"/>
    <p:sldId id="320" r:id="rId65"/>
    <p:sldId id="322" r:id="rId66"/>
    <p:sldId id="323" r:id="rId67"/>
    <p:sldId id="324" r:id="rId68"/>
    <p:sldId id="325" r:id="rId69"/>
    <p:sldId id="327" r:id="rId70"/>
    <p:sldId id="328" r:id="rId71"/>
    <p:sldId id="331" r:id="rId72"/>
    <p:sldId id="333" r:id="rId73"/>
    <p:sldId id="337" r:id="rId74"/>
    <p:sldId id="338" r:id="rId75"/>
    <p:sldId id="339" r:id="rId76"/>
    <p:sldId id="340" r:id="rId77"/>
    <p:sldId id="341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78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E9677D-0BA5-4896-8D11-D5B9DC7771C2}" type="doc">
      <dgm:prSet loTypeId="urn:microsoft.com/office/officeart/2005/8/layout/hierarchy1" loCatId="hierarchy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79CCCB3C-1440-4C75-95CA-D983329C28AC}">
      <dgm:prSet phldrT="[Text]" custT="1"/>
      <dgm:spPr/>
      <dgm:t>
        <a:bodyPr/>
        <a:lstStyle/>
        <a:p>
          <a:r>
            <a:rPr lang="sr-Latn-RS" sz="1800" dirty="0">
              <a:latin typeface="Roboto" pitchFamily="2" charset="0"/>
              <a:ea typeface="Roboto" pitchFamily="2" charset="0"/>
              <a:cs typeface="Roboto" pitchFamily="2" charset="0"/>
            </a:rPr>
            <a:t>Ugljeni hidrati</a:t>
          </a:r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EDDE5C72-871D-489E-861B-13F3CE4309A1}" type="parTrans" cxnId="{CDB40B83-8D91-4707-99CD-ED72A14FBE21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C28AAC9D-0263-4514-BA5B-7F0211E06498}" type="sibTrans" cxnId="{CDB40B83-8D91-4707-99CD-ED72A14FBE21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4426E302-A173-4F38-9E9D-C417303F05B9}">
      <dgm:prSet phldrT="[Text]" custT="1"/>
      <dgm:spPr/>
      <dgm:t>
        <a:bodyPr/>
        <a:lstStyle/>
        <a:p>
          <a:r>
            <a:rPr lang="sr-Latn-RS" sz="1800" dirty="0">
              <a:latin typeface="Roboto" pitchFamily="2" charset="0"/>
              <a:ea typeface="Roboto" pitchFamily="2" charset="0"/>
              <a:cs typeface="Roboto" pitchFamily="2" charset="0"/>
            </a:rPr>
            <a:t>Složeni</a:t>
          </a:r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38BF2CF2-E626-4324-AF91-8CF292541B93}" type="parTrans" cxnId="{7CDD56E3-1E4B-4D05-A4F8-EDC689B2FA98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50FFD6A9-141C-4E76-8769-652E0924B119}" type="sibTrans" cxnId="{7CDD56E3-1E4B-4D05-A4F8-EDC689B2FA98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5D708948-086D-42F3-A804-B15CB6FC0558}">
      <dgm:prSet phldrT="[Text]" custT="1"/>
      <dgm:spPr/>
      <dgm:t>
        <a:bodyPr/>
        <a:lstStyle/>
        <a:p>
          <a:r>
            <a:rPr lang="sr-Latn-RS" sz="1800" dirty="0">
              <a:latin typeface="Roboto" pitchFamily="2" charset="0"/>
              <a:ea typeface="Roboto" pitchFamily="2" charset="0"/>
              <a:cs typeface="Roboto" pitchFamily="2" charset="0"/>
            </a:rPr>
            <a:t>Prosti (monosaharidi)</a:t>
          </a:r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90AC765D-8449-4E7C-A37E-E6BB10D7EBD5}" type="parTrans" cxnId="{C6B2EAA6-6098-4818-AAFD-38461CF94667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98378681-685E-45CF-B37A-19D0CC8E6A03}" type="sibTrans" cxnId="{C6B2EAA6-6098-4818-AAFD-38461CF94667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4DB1CE74-6EB9-49AB-A85F-AF332D305788}">
      <dgm:prSet custT="1"/>
      <dgm:spPr/>
      <dgm:t>
        <a:bodyPr/>
        <a:lstStyle/>
        <a:p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F2D3DFBA-C18D-4A50-9A44-C74899F1E0D9}" type="parTrans" cxnId="{C482B599-E472-4CEE-9129-962DE9333EF7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1A387443-DBE1-482D-8011-B758DEB63745}" type="sibTrans" cxnId="{C482B599-E472-4CEE-9129-962DE9333EF7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662AF91C-8A36-47CC-B041-A56271F781BC}">
      <dgm:prSet custT="1"/>
      <dgm:spPr/>
      <dgm:t>
        <a:bodyPr/>
        <a:lstStyle/>
        <a:p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7C4C8168-9661-4F36-968D-272AB65C74F7}" type="parTrans" cxnId="{6F202B81-C194-4719-A933-5B71CFA9369B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AFFB0BB3-08B7-4FFC-9CE1-37CC825BC0A4}" type="sibTrans" cxnId="{6F202B81-C194-4719-A933-5B71CFA9369B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439A810F-C34B-4924-9CC6-4721FBFA0364}" type="pres">
      <dgm:prSet presAssocID="{4FE9677D-0BA5-4896-8D11-D5B9DC7771C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5CA80FA-C099-48FE-A32D-23BC675F7540}" type="pres">
      <dgm:prSet presAssocID="{79CCCB3C-1440-4C75-95CA-D983329C28AC}" presName="hierRoot1" presStyleCnt="0"/>
      <dgm:spPr/>
    </dgm:pt>
    <dgm:pt modelId="{26D6B71F-2649-4FAB-B5DD-4A50BEAD165C}" type="pres">
      <dgm:prSet presAssocID="{79CCCB3C-1440-4C75-95CA-D983329C28AC}" presName="composite" presStyleCnt="0"/>
      <dgm:spPr/>
    </dgm:pt>
    <dgm:pt modelId="{9517BD2B-1475-4E87-9A6B-F77D4AFEABFC}" type="pres">
      <dgm:prSet presAssocID="{79CCCB3C-1440-4C75-95CA-D983329C28AC}" presName="background" presStyleLbl="node0" presStyleIdx="0" presStyleCnt="1"/>
      <dgm:spPr/>
    </dgm:pt>
    <dgm:pt modelId="{1D98341C-9F90-4D08-B4A7-A3A2D6119CA4}" type="pres">
      <dgm:prSet presAssocID="{79CCCB3C-1440-4C75-95CA-D983329C28AC}" presName="text" presStyleLbl="fgAcc0" presStyleIdx="0" presStyleCnt="1" custScaleX="137618">
        <dgm:presLayoutVars>
          <dgm:chPref val="3"/>
        </dgm:presLayoutVars>
      </dgm:prSet>
      <dgm:spPr/>
    </dgm:pt>
    <dgm:pt modelId="{3F4AD6C0-416C-4EBF-9A80-259FFBA787CA}" type="pres">
      <dgm:prSet presAssocID="{79CCCB3C-1440-4C75-95CA-D983329C28AC}" presName="hierChild2" presStyleCnt="0"/>
      <dgm:spPr/>
    </dgm:pt>
    <dgm:pt modelId="{23EA658D-5F85-4E65-ADEC-974D3F68516C}" type="pres">
      <dgm:prSet presAssocID="{38BF2CF2-E626-4324-AF91-8CF292541B93}" presName="Name10" presStyleLbl="parChTrans1D2" presStyleIdx="0" presStyleCnt="2"/>
      <dgm:spPr/>
    </dgm:pt>
    <dgm:pt modelId="{F97BE531-4909-4F0C-8498-D850C3D6BA8A}" type="pres">
      <dgm:prSet presAssocID="{4426E302-A173-4F38-9E9D-C417303F05B9}" presName="hierRoot2" presStyleCnt="0"/>
      <dgm:spPr/>
    </dgm:pt>
    <dgm:pt modelId="{61B2890F-322F-4C55-A972-3C8A5590ED53}" type="pres">
      <dgm:prSet presAssocID="{4426E302-A173-4F38-9E9D-C417303F05B9}" presName="composite2" presStyleCnt="0"/>
      <dgm:spPr/>
    </dgm:pt>
    <dgm:pt modelId="{9439D2A1-8CE9-4C3E-BA5F-36CE5FE46581}" type="pres">
      <dgm:prSet presAssocID="{4426E302-A173-4F38-9E9D-C417303F05B9}" presName="background2" presStyleLbl="node2" presStyleIdx="0" presStyleCnt="2"/>
      <dgm:spPr/>
    </dgm:pt>
    <dgm:pt modelId="{FB08F273-70F6-406E-BD51-B5CF2D23F372}" type="pres">
      <dgm:prSet presAssocID="{4426E302-A173-4F38-9E9D-C417303F05B9}" presName="text2" presStyleLbl="fgAcc2" presStyleIdx="0" presStyleCnt="2" custScaleX="288985">
        <dgm:presLayoutVars>
          <dgm:chPref val="3"/>
        </dgm:presLayoutVars>
      </dgm:prSet>
      <dgm:spPr/>
    </dgm:pt>
    <dgm:pt modelId="{8421AE23-6362-40D1-BE3D-52E2939EEB8E}" type="pres">
      <dgm:prSet presAssocID="{4426E302-A173-4F38-9E9D-C417303F05B9}" presName="hierChild3" presStyleCnt="0"/>
      <dgm:spPr/>
    </dgm:pt>
    <dgm:pt modelId="{2E633CDA-3E4B-46B0-91BE-A4F4A84D3B54}" type="pres">
      <dgm:prSet presAssocID="{7C4C8168-9661-4F36-968D-272AB65C74F7}" presName="Name17" presStyleLbl="parChTrans1D3" presStyleIdx="0" presStyleCnt="2"/>
      <dgm:spPr/>
    </dgm:pt>
    <dgm:pt modelId="{0371E99A-8743-468E-9A93-B282F907F906}" type="pres">
      <dgm:prSet presAssocID="{662AF91C-8A36-47CC-B041-A56271F781BC}" presName="hierRoot3" presStyleCnt="0"/>
      <dgm:spPr/>
    </dgm:pt>
    <dgm:pt modelId="{BC1B38B8-D9B1-4718-B80C-CC0F3C52BFB6}" type="pres">
      <dgm:prSet presAssocID="{662AF91C-8A36-47CC-B041-A56271F781BC}" presName="composite3" presStyleCnt="0"/>
      <dgm:spPr/>
    </dgm:pt>
    <dgm:pt modelId="{6361DE56-5099-4F5F-9EC3-E1C9704EE5F3}" type="pres">
      <dgm:prSet presAssocID="{662AF91C-8A36-47CC-B041-A56271F781BC}" presName="background3" presStyleLbl="node3" presStyleIdx="0" presStyleCnt="2"/>
      <dgm:spPr/>
    </dgm:pt>
    <dgm:pt modelId="{2D15CE81-34B2-4889-A733-FA6D3054E8E8}" type="pres">
      <dgm:prSet presAssocID="{662AF91C-8A36-47CC-B041-A56271F781BC}" presName="text3" presStyleLbl="fgAcc3" presStyleIdx="0" presStyleCnt="2" custScaleX="189244" custLinFactNeighborX="-9123" custLinFactNeighborY="-2">
        <dgm:presLayoutVars>
          <dgm:chPref val="3"/>
        </dgm:presLayoutVars>
      </dgm:prSet>
      <dgm:spPr/>
    </dgm:pt>
    <dgm:pt modelId="{FB86A254-F106-450C-BB4C-2125296A3563}" type="pres">
      <dgm:prSet presAssocID="{662AF91C-8A36-47CC-B041-A56271F781BC}" presName="hierChild4" presStyleCnt="0"/>
      <dgm:spPr/>
    </dgm:pt>
    <dgm:pt modelId="{92EEE164-2437-430F-9241-B176AD51A261}" type="pres">
      <dgm:prSet presAssocID="{F2D3DFBA-C18D-4A50-9A44-C74899F1E0D9}" presName="Name17" presStyleLbl="parChTrans1D3" presStyleIdx="1" presStyleCnt="2"/>
      <dgm:spPr/>
    </dgm:pt>
    <dgm:pt modelId="{87BD8C6F-D9D2-4B68-AF96-EEA5A05A5AD0}" type="pres">
      <dgm:prSet presAssocID="{4DB1CE74-6EB9-49AB-A85F-AF332D305788}" presName="hierRoot3" presStyleCnt="0"/>
      <dgm:spPr/>
    </dgm:pt>
    <dgm:pt modelId="{8A3FB270-87A4-444E-9CFC-777F32B67D3F}" type="pres">
      <dgm:prSet presAssocID="{4DB1CE74-6EB9-49AB-A85F-AF332D305788}" presName="composite3" presStyleCnt="0"/>
      <dgm:spPr/>
    </dgm:pt>
    <dgm:pt modelId="{12AC6AA5-9C14-4A38-BE4C-288FB3BB828F}" type="pres">
      <dgm:prSet presAssocID="{4DB1CE74-6EB9-49AB-A85F-AF332D305788}" presName="background3" presStyleLbl="node3" presStyleIdx="1" presStyleCnt="2"/>
      <dgm:spPr/>
    </dgm:pt>
    <dgm:pt modelId="{02D049E4-4E77-4820-992C-78A5D8D01CD1}" type="pres">
      <dgm:prSet presAssocID="{4DB1CE74-6EB9-49AB-A85F-AF332D305788}" presName="text3" presStyleLbl="fgAcc3" presStyleIdx="1" presStyleCnt="2" custScaleX="182963">
        <dgm:presLayoutVars>
          <dgm:chPref val="3"/>
        </dgm:presLayoutVars>
      </dgm:prSet>
      <dgm:spPr/>
    </dgm:pt>
    <dgm:pt modelId="{1268F9F1-6159-4473-A31A-8311B253879C}" type="pres">
      <dgm:prSet presAssocID="{4DB1CE74-6EB9-49AB-A85F-AF332D305788}" presName="hierChild4" presStyleCnt="0"/>
      <dgm:spPr/>
    </dgm:pt>
    <dgm:pt modelId="{607B532C-A5A6-4C84-81E8-71AC91A33759}" type="pres">
      <dgm:prSet presAssocID="{90AC765D-8449-4E7C-A37E-E6BB10D7EBD5}" presName="Name10" presStyleLbl="parChTrans1D2" presStyleIdx="1" presStyleCnt="2"/>
      <dgm:spPr/>
    </dgm:pt>
    <dgm:pt modelId="{DE4B3464-C671-423E-AB23-86CCC0244939}" type="pres">
      <dgm:prSet presAssocID="{5D708948-086D-42F3-A804-B15CB6FC0558}" presName="hierRoot2" presStyleCnt="0"/>
      <dgm:spPr/>
    </dgm:pt>
    <dgm:pt modelId="{652D270B-5FCA-4FA0-9AA7-A0F474D55805}" type="pres">
      <dgm:prSet presAssocID="{5D708948-086D-42F3-A804-B15CB6FC0558}" presName="composite2" presStyleCnt="0"/>
      <dgm:spPr/>
    </dgm:pt>
    <dgm:pt modelId="{D830A8F4-6D56-495F-BF26-EB6C2F5BE2A6}" type="pres">
      <dgm:prSet presAssocID="{5D708948-086D-42F3-A804-B15CB6FC0558}" presName="background2" presStyleLbl="node2" presStyleIdx="1" presStyleCnt="2"/>
      <dgm:spPr/>
    </dgm:pt>
    <dgm:pt modelId="{6619454E-BF69-4DA7-876D-E604EE628A1B}" type="pres">
      <dgm:prSet presAssocID="{5D708948-086D-42F3-A804-B15CB6FC0558}" presName="text2" presStyleLbl="fgAcc2" presStyleIdx="1" presStyleCnt="2" custScaleX="272339" custLinFactNeighborX="-1162" custLinFactNeighborY="76">
        <dgm:presLayoutVars>
          <dgm:chPref val="3"/>
        </dgm:presLayoutVars>
      </dgm:prSet>
      <dgm:spPr/>
    </dgm:pt>
    <dgm:pt modelId="{EF4F1309-4D08-4E96-9859-9655ACC5A5AB}" type="pres">
      <dgm:prSet presAssocID="{5D708948-086D-42F3-A804-B15CB6FC0558}" presName="hierChild3" presStyleCnt="0"/>
      <dgm:spPr/>
    </dgm:pt>
  </dgm:ptLst>
  <dgm:cxnLst>
    <dgm:cxn modelId="{2130A32A-6C71-496C-AF9A-079ABC793061}" type="presOf" srcId="{79CCCB3C-1440-4C75-95CA-D983329C28AC}" destId="{1D98341C-9F90-4D08-B4A7-A3A2D6119CA4}" srcOrd="0" destOrd="0" presId="urn:microsoft.com/office/officeart/2005/8/layout/hierarchy1"/>
    <dgm:cxn modelId="{8368B231-3ED5-4FFF-97AD-4F9AF7B23D92}" type="presOf" srcId="{7C4C8168-9661-4F36-968D-272AB65C74F7}" destId="{2E633CDA-3E4B-46B0-91BE-A4F4A84D3B54}" srcOrd="0" destOrd="0" presId="urn:microsoft.com/office/officeart/2005/8/layout/hierarchy1"/>
    <dgm:cxn modelId="{43E34B41-8CF5-4154-A7AE-62941DAD10A0}" type="presOf" srcId="{4FE9677D-0BA5-4896-8D11-D5B9DC7771C2}" destId="{439A810F-C34B-4924-9CC6-4721FBFA0364}" srcOrd="0" destOrd="0" presId="urn:microsoft.com/office/officeart/2005/8/layout/hierarchy1"/>
    <dgm:cxn modelId="{6F202B81-C194-4719-A933-5B71CFA9369B}" srcId="{4426E302-A173-4F38-9E9D-C417303F05B9}" destId="{662AF91C-8A36-47CC-B041-A56271F781BC}" srcOrd="0" destOrd="0" parTransId="{7C4C8168-9661-4F36-968D-272AB65C74F7}" sibTransId="{AFFB0BB3-08B7-4FFC-9CE1-37CC825BC0A4}"/>
    <dgm:cxn modelId="{CDB40B83-8D91-4707-99CD-ED72A14FBE21}" srcId="{4FE9677D-0BA5-4896-8D11-D5B9DC7771C2}" destId="{79CCCB3C-1440-4C75-95CA-D983329C28AC}" srcOrd="0" destOrd="0" parTransId="{EDDE5C72-871D-489E-861B-13F3CE4309A1}" sibTransId="{C28AAC9D-0263-4514-BA5B-7F0211E06498}"/>
    <dgm:cxn modelId="{2BFE8B86-B77F-4A39-9574-7EF5E02ED7F5}" type="presOf" srcId="{662AF91C-8A36-47CC-B041-A56271F781BC}" destId="{2D15CE81-34B2-4889-A733-FA6D3054E8E8}" srcOrd="0" destOrd="0" presId="urn:microsoft.com/office/officeart/2005/8/layout/hierarchy1"/>
    <dgm:cxn modelId="{C482B599-E472-4CEE-9129-962DE9333EF7}" srcId="{4426E302-A173-4F38-9E9D-C417303F05B9}" destId="{4DB1CE74-6EB9-49AB-A85F-AF332D305788}" srcOrd="1" destOrd="0" parTransId="{F2D3DFBA-C18D-4A50-9A44-C74899F1E0D9}" sibTransId="{1A387443-DBE1-482D-8011-B758DEB63745}"/>
    <dgm:cxn modelId="{CDDBBBA6-827D-4471-BC67-EC2B4D7C2E9C}" type="presOf" srcId="{F2D3DFBA-C18D-4A50-9A44-C74899F1E0D9}" destId="{92EEE164-2437-430F-9241-B176AD51A261}" srcOrd="0" destOrd="0" presId="urn:microsoft.com/office/officeart/2005/8/layout/hierarchy1"/>
    <dgm:cxn modelId="{C6B2EAA6-6098-4818-AAFD-38461CF94667}" srcId="{79CCCB3C-1440-4C75-95CA-D983329C28AC}" destId="{5D708948-086D-42F3-A804-B15CB6FC0558}" srcOrd="1" destOrd="0" parTransId="{90AC765D-8449-4E7C-A37E-E6BB10D7EBD5}" sibTransId="{98378681-685E-45CF-B37A-19D0CC8E6A03}"/>
    <dgm:cxn modelId="{730C8DA9-EC1B-410D-8197-6B235130AE6C}" type="presOf" srcId="{4DB1CE74-6EB9-49AB-A85F-AF332D305788}" destId="{02D049E4-4E77-4820-992C-78A5D8D01CD1}" srcOrd="0" destOrd="0" presId="urn:microsoft.com/office/officeart/2005/8/layout/hierarchy1"/>
    <dgm:cxn modelId="{7618ADB4-FF3F-4135-BD89-2BC8D28AF1F5}" type="presOf" srcId="{4426E302-A173-4F38-9E9D-C417303F05B9}" destId="{FB08F273-70F6-406E-BD51-B5CF2D23F372}" srcOrd="0" destOrd="0" presId="urn:microsoft.com/office/officeart/2005/8/layout/hierarchy1"/>
    <dgm:cxn modelId="{783C3BB7-76CA-4EC7-8A65-0DEA77526480}" type="presOf" srcId="{5D708948-086D-42F3-A804-B15CB6FC0558}" destId="{6619454E-BF69-4DA7-876D-E604EE628A1B}" srcOrd="0" destOrd="0" presId="urn:microsoft.com/office/officeart/2005/8/layout/hierarchy1"/>
    <dgm:cxn modelId="{B4DBCBD7-2E23-450C-A7EE-D04B40A543EF}" type="presOf" srcId="{38BF2CF2-E626-4324-AF91-8CF292541B93}" destId="{23EA658D-5F85-4E65-ADEC-974D3F68516C}" srcOrd="0" destOrd="0" presId="urn:microsoft.com/office/officeart/2005/8/layout/hierarchy1"/>
    <dgm:cxn modelId="{7CDD56E3-1E4B-4D05-A4F8-EDC689B2FA98}" srcId="{79CCCB3C-1440-4C75-95CA-D983329C28AC}" destId="{4426E302-A173-4F38-9E9D-C417303F05B9}" srcOrd="0" destOrd="0" parTransId="{38BF2CF2-E626-4324-AF91-8CF292541B93}" sibTransId="{50FFD6A9-141C-4E76-8769-652E0924B119}"/>
    <dgm:cxn modelId="{67737FEF-F728-4F6F-A090-DABD5369F00B}" type="presOf" srcId="{90AC765D-8449-4E7C-A37E-E6BB10D7EBD5}" destId="{607B532C-A5A6-4C84-81E8-71AC91A33759}" srcOrd="0" destOrd="0" presId="urn:microsoft.com/office/officeart/2005/8/layout/hierarchy1"/>
    <dgm:cxn modelId="{11255863-4A37-4B16-A7DD-231C5F5DBC63}" type="presParOf" srcId="{439A810F-C34B-4924-9CC6-4721FBFA0364}" destId="{B5CA80FA-C099-48FE-A32D-23BC675F7540}" srcOrd="0" destOrd="0" presId="urn:microsoft.com/office/officeart/2005/8/layout/hierarchy1"/>
    <dgm:cxn modelId="{E890E22E-D20F-4681-88E0-2BE4AD2383F3}" type="presParOf" srcId="{B5CA80FA-C099-48FE-A32D-23BC675F7540}" destId="{26D6B71F-2649-4FAB-B5DD-4A50BEAD165C}" srcOrd="0" destOrd="0" presId="urn:microsoft.com/office/officeart/2005/8/layout/hierarchy1"/>
    <dgm:cxn modelId="{95D21F1C-11A8-4209-9F19-F9EF2A2CEC08}" type="presParOf" srcId="{26D6B71F-2649-4FAB-B5DD-4A50BEAD165C}" destId="{9517BD2B-1475-4E87-9A6B-F77D4AFEABFC}" srcOrd="0" destOrd="0" presId="urn:microsoft.com/office/officeart/2005/8/layout/hierarchy1"/>
    <dgm:cxn modelId="{2FF535D6-E458-47E0-A373-49613C24932D}" type="presParOf" srcId="{26D6B71F-2649-4FAB-B5DD-4A50BEAD165C}" destId="{1D98341C-9F90-4D08-B4A7-A3A2D6119CA4}" srcOrd="1" destOrd="0" presId="urn:microsoft.com/office/officeart/2005/8/layout/hierarchy1"/>
    <dgm:cxn modelId="{18F40680-4EDD-4D8B-A464-E2D97F58CF75}" type="presParOf" srcId="{B5CA80FA-C099-48FE-A32D-23BC675F7540}" destId="{3F4AD6C0-416C-4EBF-9A80-259FFBA787CA}" srcOrd="1" destOrd="0" presId="urn:microsoft.com/office/officeart/2005/8/layout/hierarchy1"/>
    <dgm:cxn modelId="{A0B77240-2C53-4B71-9A39-7F5A0BA6CF6A}" type="presParOf" srcId="{3F4AD6C0-416C-4EBF-9A80-259FFBA787CA}" destId="{23EA658D-5F85-4E65-ADEC-974D3F68516C}" srcOrd="0" destOrd="0" presId="urn:microsoft.com/office/officeart/2005/8/layout/hierarchy1"/>
    <dgm:cxn modelId="{94D5B007-46A7-4F84-9228-E8D6FB436F10}" type="presParOf" srcId="{3F4AD6C0-416C-4EBF-9A80-259FFBA787CA}" destId="{F97BE531-4909-4F0C-8498-D850C3D6BA8A}" srcOrd="1" destOrd="0" presId="urn:microsoft.com/office/officeart/2005/8/layout/hierarchy1"/>
    <dgm:cxn modelId="{27B78698-B6B4-43CA-B742-293169F7151B}" type="presParOf" srcId="{F97BE531-4909-4F0C-8498-D850C3D6BA8A}" destId="{61B2890F-322F-4C55-A972-3C8A5590ED53}" srcOrd="0" destOrd="0" presId="urn:microsoft.com/office/officeart/2005/8/layout/hierarchy1"/>
    <dgm:cxn modelId="{34B8EFA6-D14F-46DF-B906-0E24D8EA9E2B}" type="presParOf" srcId="{61B2890F-322F-4C55-A972-3C8A5590ED53}" destId="{9439D2A1-8CE9-4C3E-BA5F-36CE5FE46581}" srcOrd="0" destOrd="0" presId="urn:microsoft.com/office/officeart/2005/8/layout/hierarchy1"/>
    <dgm:cxn modelId="{F9325653-3C36-4758-B91C-131412EE4E7B}" type="presParOf" srcId="{61B2890F-322F-4C55-A972-3C8A5590ED53}" destId="{FB08F273-70F6-406E-BD51-B5CF2D23F372}" srcOrd="1" destOrd="0" presId="urn:microsoft.com/office/officeart/2005/8/layout/hierarchy1"/>
    <dgm:cxn modelId="{5E72DB56-65AC-4CE2-AFBB-728D43FA3281}" type="presParOf" srcId="{F97BE531-4909-4F0C-8498-D850C3D6BA8A}" destId="{8421AE23-6362-40D1-BE3D-52E2939EEB8E}" srcOrd="1" destOrd="0" presId="urn:microsoft.com/office/officeart/2005/8/layout/hierarchy1"/>
    <dgm:cxn modelId="{64A28708-C39E-4E92-9519-921C82CA7A50}" type="presParOf" srcId="{8421AE23-6362-40D1-BE3D-52E2939EEB8E}" destId="{2E633CDA-3E4B-46B0-91BE-A4F4A84D3B54}" srcOrd="0" destOrd="0" presId="urn:microsoft.com/office/officeart/2005/8/layout/hierarchy1"/>
    <dgm:cxn modelId="{B9E6A20C-CD8B-4C14-9F22-58F8058A3AB2}" type="presParOf" srcId="{8421AE23-6362-40D1-BE3D-52E2939EEB8E}" destId="{0371E99A-8743-468E-9A93-B282F907F906}" srcOrd="1" destOrd="0" presId="urn:microsoft.com/office/officeart/2005/8/layout/hierarchy1"/>
    <dgm:cxn modelId="{BD9C13AB-E3A5-497A-BE7D-4B236FA9BCFF}" type="presParOf" srcId="{0371E99A-8743-468E-9A93-B282F907F906}" destId="{BC1B38B8-D9B1-4718-B80C-CC0F3C52BFB6}" srcOrd="0" destOrd="0" presId="urn:microsoft.com/office/officeart/2005/8/layout/hierarchy1"/>
    <dgm:cxn modelId="{A105156C-69D9-41F3-BB05-3A40DC503043}" type="presParOf" srcId="{BC1B38B8-D9B1-4718-B80C-CC0F3C52BFB6}" destId="{6361DE56-5099-4F5F-9EC3-E1C9704EE5F3}" srcOrd="0" destOrd="0" presId="urn:microsoft.com/office/officeart/2005/8/layout/hierarchy1"/>
    <dgm:cxn modelId="{1EECB9F7-1A3D-4727-A497-3EF99C12E9CE}" type="presParOf" srcId="{BC1B38B8-D9B1-4718-B80C-CC0F3C52BFB6}" destId="{2D15CE81-34B2-4889-A733-FA6D3054E8E8}" srcOrd="1" destOrd="0" presId="urn:microsoft.com/office/officeart/2005/8/layout/hierarchy1"/>
    <dgm:cxn modelId="{58D89213-FB1D-45DA-8A0D-CA5276FC8C00}" type="presParOf" srcId="{0371E99A-8743-468E-9A93-B282F907F906}" destId="{FB86A254-F106-450C-BB4C-2125296A3563}" srcOrd="1" destOrd="0" presId="urn:microsoft.com/office/officeart/2005/8/layout/hierarchy1"/>
    <dgm:cxn modelId="{1625DF08-A013-42C6-8CF8-0D21DC7571CC}" type="presParOf" srcId="{8421AE23-6362-40D1-BE3D-52E2939EEB8E}" destId="{92EEE164-2437-430F-9241-B176AD51A261}" srcOrd="2" destOrd="0" presId="urn:microsoft.com/office/officeart/2005/8/layout/hierarchy1"/>
    <dgm:cxn modelId="{77E4A02D-A8A0-43E4-AA5F-385A3D34B675}" type="presParOf" srcId="{8421AE23-6362-40D1-BE3D-52E2939EEB8E}" destId="{87BD8C6F-D9D2-4B68-AF96-EEA5A05A5AD0}" srcOrd="3" destOrd="0" presId="urn:microsoft.com/office/officeart/2005/8/layout/hierarchy1"/>
    <dgm:cxn modelId="{0881A803-6637-4991-9558-F353950B492B}" type="presParOf" srcId="{87BD8C6F-D9D2-4B68-AF96-EEA5A05A5AD0}" destId="{8A3FB270-87A4-444E-9CFC-777F32B67D3F}" srcOrd="0" destOrd="0" presId="urn:microsoft.com/office/officeart/2005/8/layout/hierarchy1"/>
    <dgm:cxn modelId="{957BDC94-4273-42D1-A113-755A8A15B518}" type="presParOf" srcId="{8A3FB270-87A4-444E-9CFC-777F32B67D3F}" destId="{12AC6AA5-9C14-4A38-BE4C-288FB3BB828F}" srcOrd="0" destOrd="0" presId="urn:microsoft.com/office/officeart/2005/8/layout/hierarchy1"/>
    <dgm:cxn modelId="{B6BDC8D9-C7C0-4906-B770-3B6AA1EAE936}" type="presParOf" srcId="{8A3FB270-87A4-444E-9CFC-777F32B67D3F}" destId="{02D049E4-4E77-4820-992C-78A5D8D01CD1}" srcOrd="1" destOrd="0" presId="urn:microsoft.com/office/officeart/2005/8/layout/hierarchy1"/>
    <dgm:cxn modelId="{658DFC6C-2FD9-4756-867D-0AAB6605F046}" type="presParOf" srcId="{87BD8C6F-D9D2-4B68-AF96-EEA5A05A5AD0}" destId="{1268F9F1-6159-4473-A31A-8311B253879C}" srcOrd="1" destOrd="0" presId="urn:microsoft.com/office/officeart/2005/8/layout/hierarchy1"/>
    <dgm:cxn modelId="{1ABE1CD1-21BE-4E48-A170-D4CBBA606532}" type="presParOf" srcId="{3F4AD6C0-416C-4EBF-9A80-259FFBA787CA}" destId="{607B532C-A5A6-4C84-81E8-71AC91A33759}" srcOrd="2" destOrd="0" presId="urn:microsoft.com/office/officeart/2005/8/layout/hierarchy1"/>
    <dgm:cxn modelId="{6A951BEB-2356-44A3-B8E0-4E6CCE1F254D}" type="presParOf" srcId="{3F4AD6C0-416C-4EBF-9A80-259FFBA787CA}" destId="{DE4B3464-C671-423E-AB23-86CCC0244939}" srcOrd="3" destOrd="0" presId="urn:microsoft.com/office/officeart/2005/8/layout/hierarchy1"/>
    <dgm:cxn modelId="{2EE1D7A1-0107-4DA9-8ABD-633BB67EE71B}" type="presParOf" srcId="{DE4B3464-C671-423E-AB23-86CCC0244939}" destId="{652D270B-5FCA-4FA0-9AA7-A0F474D55805}" srcOrd="0" destOrd="0" presId="urn:microsoft.com/office/officeart/2005/8/layout/hierarchy1"/>
    <dgm:cxn modelId="{26F2565C-E06C-4A80-AA0B-E262DAD7EE0A}" type="presParOf" srcId="{652D270B-5FCA-4FA0-9AA7-A0F474D55805}" destId="{D830A8F4-6D56-495F-BF26-EB6C2F5BE2A6}" srcOrd="0" destOrd="0" presId="urn:microsoft.com/office/officeart/2005/8/layout/hierarchy1"/>
    <dgm:cxn modelId="{8A67E21A-9533-49EE-93E7-E4AEBFAFF3EA}" type="presParOf" srcId="{652D270B-5FCA-4FA0-9AA7-A0F474D55805}" destId="{6619454E-BF69-4DA7-876D-E604EE628A1B}" srcOrd="1" destOrd="0" presId="urn:microsoft.com/office/officeart/2005/8/layout/hierarchy1"/>
    <dgm:cxn modelId="{99A70347-4A6C-4DE9-9389-41442FC55E65}" type="presParOf" srcId="{DE4B3464-C671-423E-AB23-86CCC0244939}" destId="{EF4F1309-4D08-4E96-9859-9655ACC5A5A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E9677D-0BA5-4896-8D11-D5B9DC7771C2}" type="doc">
      <dgm:prSet loTypeId="urn:microsoft.com/office/officeart/2005/8/layout/hierarchy1" loCatId="hierarchy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79CCCB3C-1440-4C75-95CA-D983329C28AC}">
      <dgm:prSet phldrT="[Text]" custT="1"/>
      <dgm:spPr/>
      <dgm:t>
        <a:bodyPr/>
        <a:lstStyle/>
        <a:p>
          <a:r>
            <a:rPr lang="sr-Latn-RS" sz="1800" dirty="0">
              <a:latin typeface="Roboto" pitchFamily="2" charset="0"/>
              <a:ea typeface="Roboto" pitchFamily="2" charset="0"/>
              <a:cs typeface="Roboto" pitchFamily="2" charset="0"/>
            </a:rPr>
            <a:t>Ugljeni hidrati</a:t>
          </a:r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EDDE5C72-871D-489E-861B-13F3CE4309A1}" type="parTrans" cxnId="{CDB40B83-8D91-4707-99CD-ED72A14FBE21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C28AAC9D-0263-4514-BA5B-7F0211E06498}" type="sibTrans" cxnId="{CDB40B83-8D91-4707-99CD-ED72A14FBE21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4426E302-A173-4F38-9E9D-C417303F05B9}">
      <dgm:prSet phldrT="[Text]" custT="1"/>
      <dgm:spPr/>
      <dgm:t>
        <a:bodyPr/>
        <a:lstStyle/>
        <a:p>
          <a:r>
            <a:rPr lang="sr-Latn-RS" sz="1800" dirty="0">
              <a:latin typeface="Roboto" pitchFamily="2" charset="0"/>
              <a:ea typeface="Roboto" pitchFamily="2" charset="0"/>
              <a:cs typeface="Roboto" pitchFamily="2" charset="0"/>
            </a:rPr>
            <a:t>Složeni</a:t>
          </a:r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38BF2CF2-E626-4324-AF91-8CF292541B93}" type="parTrans" cxnId="{7CDD56E3-1E4B-4D05-A4F8-EDC689B2FA98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50FFD6A9-141C-4E76-8769-652E0924B119}" type="sibTrans" cxnId="{7CDD56E3-1E4B-4D05-A4F8-EDC689B2FA98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5D708948-086D-42F3-A804-B15CB6FC0558}">
      <dgm:prSet phldrT="[Text]" custT="1"/>
      <dgm:spPr/>
      <dgm:t>
        <a:bodyPr/>
        <a:lstStyle/>
        <a:p>
          <a:r>
            <a:rPr lang="sr-Latn-RS" sz="1800" dirty="0">
              <a:latin typeface="Roboto" pitchFamily="2" charset="0"/>
              <a:ea typeface="Roboto" pitchFamily="2" charset="0"/>
              <a:cs typeface="Roboto" pitchFamily="2" charset="0"/>
            </a:rPr>
            <a:t>Prosti (monosaharidi)</a:t>
          </a:r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90AC765D-8449-4E7C-A37E-E6BB10D7EBD5}" type="parTrans" cxnId="{C6B2EAA6-6098-4818-AAFD-38461CF94667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98378681-685E-45CF-B37A-19D0CC8E6A03}" type="sibTrans" cxnId="{C6B2EAA6-6098-4818-AAFD-38461CF94667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4DB1CE74-6EB9-49AB-A85F-AF332D305788}">
      <dgm:prSet custT="1"/>
      <dgm:spPr/>
      <dgm:t>
        <a:bodyPr/>
        <a:lstStyle/>
        <a:p>
          <a:r>
            <a:rPr lang="sr-Latn-RS" sz="1800" dirty="0">
              <a:latin typeface="Roboto" pitchFamily="2" charset="0"/>
              <a:ea typeface="Roboto" pitchFamily="2" charset="0"/>
              <a:cs typeface="Roboto" pitchFamily="2" charset="0"/>
            </a:rPr>
            <a:t>Polisaharidi</a:t>
          </a:r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F2D3DFBA-C18D-4A50-9A44-C74899F1E0D9}" type="parTrans" cxnId="{C482B599-E472-4CEE-9129-962DE9333EF7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1A387443-DBE1-482D-8011-B758DEB63745}" type="sibTrans" cxnId="{C482B599-E472-4CEE-9129-962DE9333EF7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662AF91C-8A36-47CC-B041-A56271F781BC}">
      <dgm:prSet custT="1"/>
      <dgm:spPr/>
      <dgm:t>
        <a:bodyPr/>
        <a:lstStyle/>
        <a:p>
          <a:r>
            <a:rPr lang="sr-Latn-RS" sz="1800" dirty="0">
              <a:latin typeface="Roboto" pitchFamily="2" charset="0"/>
              <a:ea typeface="Roboto" pitchFamily="2" charset="0"/>
              <a:cs typeface="Roboto" pitchFamily="2" charset="0"/>
            </a:rPr>
            <a:t>Oligosaharidi</a:t>
          </a:r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7C4C8168-9661-4F36-968D-272AB65C74F7}" type="parTrans" cxnId="{6F202B81-C194-4719-A933-5B71CFA9369B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AFFB0BB3-08B7-4FFC-9CE1-37CC825BC0A4}" type="sibTrans" cxnId="{6F202B81-C194-4719-A933-5B71CFA9369B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439A810F-C34B-4924-9CC6-4721FBFA0364}" type="pres">
      <dgm:prSet presAssocID="{4FE9677D-0BA5-4896-8D11-D5B9DC7771C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5CA80FA-C099-48FE-A32D-23BC675F7540}" type="pres">
      <dgm:prSet presAssocID="{79CCCB3C-1440-4C75-95CA-D983329C28AC}" presName="hierRoot1" presStyleCnt="0"/>
      <dgm:spPr/>
    </dgm:pt>
    <dgm:pt modelId="{26D6B71F-2649-4FAB-B5DD-4A50BEAD165C}" type="pres">
      <dgm:prSet presAssocID="{79CCCB3C-1440-4C75-95CA-D983329C28AC}" presName="composite" presStyleCnt="0"/>
      <dgm:spPr/>
    </dgm:pt>
    <dgm:pt modelId="{9517BD2B-1475-4E87-9A6B-F77D4AFEABFC}" type="pres">
      <dgm:prSet presAssocID="{79CCCB3C-1440-4C75-95CA-D983329C28AC}" presName="background" presStyleLbl="node0" presStyleIdx="0" presStyleCnt="1"/>
      <dgm:spPr/>
    </dgm:pt>
    <dgm:pt modelId="{1D98341C-9F90-4D08-B4A7-A3A2D6119CA4}" type="pres">
      <dgm:prSet presAssocID="{79CCCB3C-1440-4C75-95CA-D983329C28AC}" presName="text" presStyleLbl="fgAcc0" presStyleIdx="0" presStyleCnt="1" custScaleX="137618">
        <dgm:presLayoutVars>
          <dgm:chPref val="3"/>
        </dgm:presLayoutVars>
      </dgm:prSet>
      <dgm:spPr/>
    </dgm:pt>
    <dgm:pt modelId="{3F4AD6C0-416C-4EBF-9A80-259FFBA787CA}" type="pres">
      <dgm:prSet presAssocID="{79CCCB3C-1440-4C75-95CA-D983329C28AC}" presName="hierChild2" presStyleCnt="0"/>
      <dgm:spPr/>
    </dgm:pt>
    <dgm:pt modelId="{23EA658D-5F85-4E65-ADEC-974D3F68516C}" type="pres">
      <dgm:prSet presAssocID="{38BF2CF2-E626-4324-AF91-8CF292541B93}" presName="Name10" presStyleLbl="parChTrans1D2" presStyleIdx="0" presStyleCnt="2"/>
      <dgm:spPr/>
    </dgm:pt>
    <dgm:pt modelId="{F97BE531-4909-4F0C-8498-D850C3D6BA8A}" type="pres">
      <dgm:prSet presAssocID="{4426E302-A173-4F38-9E9D-C417303F05B9}" presName="hierRoot2" presStyleCnt="0"/>
      <dgm:spPr/>
    </dgm:pt>
    <dgm:pt modelId="{61B2890F-322F-4C55-A972-3C8A5590ED53}" type="pres">
      <dgm:prSet presAssocID="{4426E302-A173-4F38-9E9D-C417303F05B9}" presName="composite2" presStyleCnt="0"/>
      <dgm:spPr/>
    </dgm:pt>
    <dgm:pt modelId="{9439D2A1-8CE9-4C3E-BA5F-36CE5FE46581}" type="pres">
      <dgm:prSet presAssocID="{4426E302-A173-4F38-9E9D-C417303F05B9}" presName="background2" presStyleLbl="node2" presStyleIdx="0" presStyleCnt="2"/>
      <dgm:spPr/>
    </dgm:pt>
    <dgm:pt modelId="{FB08F273-70F6-406E-BD51-B5CF2D23F372}" type="pres">
      <dgm:prSet presAssocID="{4426E302-A173-4F38-9E9D-C417303F05B9}" presName="text2" presStyleLbl="fgAcc2" presStyleIdx="0" presStyleCnt="2" custScaleX="288985">
        <dgm:presLayoutVars>
          <dgm:chPref val="3"/>
        </dgm:presLayoutVars>
      </dgm:prSet>
      <dgm:spPr/>
    </dgm:pt>
    <dgm:pt modelId="{8421AE23-6362-40D1-BE3D-52E2939EEB8E}" type="pres">
      <dgm:prSet presAssocID="{4426E302-A173-4F38-9E9D-C417303F05B9}" presName="hierChild3" presStyleCnt="0"/>
      <dgm:spPr/>
    </dgm:pt>
    <dgm:pt modelId="{2E633CDA-3E4B-46B0-91BE-A4F4A84D3B54}" type="pres">
      <dgm:prSet presAssocID="{7C4C8168-9661-4F36-968D-272AB65C74F7}" presName="Name17" presStyleLbl="parChTrans1D3" presStyleIdx="0" presStyleCnt="2"/>
      <dgm:spPr/>
    </dgm:pt>
    <dgm:pt modelId="{0371E99A-8743-468E-9A93-B282F907F906}" type="pres">
      <dgm:prSet presAssocID="{662AF91C-8A36-47CC-B041-A56271F781BC}" presName="hierRoot3" presStyleCnt="0"/>
      <dgm:spPr/>
    </dgm:pt>
    <dgm:pt modelId="{BC1B38B8-D9B1-4718-B80C-CC0F3C52BFB6}" type="pres">
      <dgm:prSet presAssocID="{662AF91C-8A36-47CC-B041-A56271F781BC}" presName="composite3" presStyleCnt="0"/>
      <dgm:spPr/>
    </dgm:pt>
    <dgm:pt modelId="{6361DE56-5099-4F5F-9EC3-E1C9704EE5F3}" type="pres">
      <dgm:prSet presAssocID="{662AF91C-8A36-47CC-B041-A56271F781BC}" presName="background3" presStyleLbl="node3" presStyleIdx="0" presStyleCnt="2"/>
      <dgm:spPr/>
    </dgm:pt>
    <dgm:pt modelId="{2D15CE81-34B2-4889-A733-FA6D3054E8E8}" type="pres">
      <dgm:prSet presAssocID="{662AF91C-8A36-47CC-B041-A56271F781BC}" presName="text3" presStyleLbl="fgAcc3" presStyleIdx="0" presStyleCnt="2" custScaleX="189244" custLinFactNeighborX="-9123" custLinFactNeighborY="-2">
        <dgm:presLayoutVars>
          <dgm:chPref val="3"/>
        </dgm:presLayoutVars>
      </dgm:prSet>
      <dgm:spPr/>
    </dgm:pt>
    <dgm:pt modelId="{FB86A254-F106-450C-BB4C-2125296A3563}" type="pres">
      <dgm:prSet presAssocID="{662AF91C-8A36-47CC-B041-A56271F781BC}" presName="hierChild4" presStyleCnt="0"/>
      <dgm:spPr/>
    </dgm:pt>
    <dgm:pt modelId="{92EEE164-2437-430F-9241-B176AD51A261}" type="pres">
      <dgm:prSet presAssocID="{F2D3DFBA-C18D-4A50-9A44-C74899F1E0D9}" presName="Name17" presStyleLbl="parChTrans1D3" presStyleIdx="1" presStyleCnt="2"/>
      <dgm:spPr/>
    </dgm:pt>
    <dgm:pt modelId="{87BD8C6F-D9D2-4B68-AF96-EEA5A05A5AD0}" type="pres">
      <dgm:prSet presAssocID="{4DB1CE74-6EB9-49AB-A85F-AF332D305788}" presName="hierRoot3" presStyleCnt="0"/>
      <dgm:spPr/>
    </dgm:pt>
    <dgm:pt modelId="{8A3FB270-87A4-444E-9CFC-777F32B67D3F}" type="pres">
      <dgm:prSet presAssocID="{4DB1CE74-6EB9-49AB-A85F-AF332D305788}" presName="composite3" presStyleCnt="0"/>
      <dgm:spPr/>
    </dgm:pt>
    <dgm:pt modelId="{12AC6AA5-9C14-4A38-BE4C-288FB3BB828F}" type="pres">
      <dgm:prSet presAssocID="{4DB1CE74-6EB9-49AB-A85F-AF332D305788}" presName="background3" presStyleLbl="node3" presStyleIdx="1" presStyleCnt="2"/>
      <dgm:spPr/>
    </dgm:pt>
    <dgm:pt modelId="{02D049E4-4E77-4820-992C-78A5D8D01CD1}" type="pres">
      <dgm:prSet presAssocID="{4DB1CE74-6EB9-49AB-A85F-AF332D305788}" presName="text3" presStyleLbl="fgAcc3" presStyleIdx="1" presStyleCnt="2" custScaleX="182963">
        <dgm:presLayoutVars>
          <dgm:chPref val="3"/>
        </dgm:presLayoutVars>
      </dgm:prSet>
      <dgm:spPr/>
    </dgm:pt>
    <dgm:pt modelId="{1268F9F1-6159-4473-A31A-8311B253879C}" type="pres">
      <dgm:prSet presAssocID="{4DB1CE74-6EB9-49AB-A85F-AF332D305788}" presName="hierChild4" presStyleCnt="0"/>
      <dgm:spPr/>
    </dgm:pt>
    <dgm:pt modelId="{607B532C-A5A6-4C84-81E8-71AC91A33759}" type="pres">
      <dgm:prSet presAssocID="{90AC765D-8449-4E7C-A37E-E6BB10D7EBD5}" presName="Name10" presStyleLbl="parChTrans1D2" presStyleIdx="1" presStyleCnt="2"/>
      <dgm:spPr/>
    </dgm:pt>
    <dgm:pt modelId="{DE4B3464-C671-423E-AB23-86CCC0244939}" type="pres">
      <dgm:prSet presAssocID="{5D708948-086D-42F3-A804-B15CB6FC0558}" presName="hierRoot2" presStyleCnt="0"/>
      <dgm:spPr/>
    </dgm:pt>
    <dgm:pt modelId="{652D270B-5FCA-4FA0-9AA7-A0F474D55805}" type="pres">
      <dgm:prSet presAssocID="{5D708948-086D-42F3-A804-B15CB6FC0558}" presName="composite2" presStyleCnt="0"/>
      <dgm:spPr/>
    </dgm:pt>
    <dgm:pt modelId="{D830A8F4-6D56-495F-BF26-EB6C2F5BE2A6}" type="pres">
      <dgm:prSet presAssocID="{5D708948-086D-42F3-A804-B15CB6FC0558}" presName="background2" presStyleLbl="node2" presStyleIdx="1" presStyleCnt="2"/>
      <dgm:spPr/>
    </dgm:pt>
    <dgm:pt modelId="{6619454E-BF69-4DA7-876D-E604EE628A1B}" type="pres">
      <dgm:prSet presAssocID="{5D708948-086D-42F3-A804-B15CB6FC0558}" presName="text2" presStyleLbl="fgAcc2" presStyleIdx="1" presStyleCnt="2" custScaleX="272339" custLinFactNeighborX="-1162" custLinFactNeighborY="76">
        <dgm:presLayoutVars>
          <dgm:chPref val="3"/>
        </dgm:presLayoutVars>
      </dgm:prSet>
      <dgm:spPr/>
    </dgm:pt>
    <dgm:pt modelId="{EF4F1309-4D08-4E96-9859-9655ACC5A5AB}" type="pres">
      <dgm:prSet presAssocID="{5D708948-086D-42F3-A804-B15CB6FC0558}" presName="hierChild3" presStyleCnt="0"/>
      <dgm:spPr/>
    </dgm:pt>
  </dgm:ptLst>
  <dgm:cxnLst>
    <dgm:cxn modelId="{7C050501-256F-4EAE-8784-ECA029E04827}" type="presOf" srcId="{4DB1CE74-6EB9-49AB-A85F-AF332D305788}" destId="{02D049E4-4E77-4820-992C-78A5D8D01CD1}" srcOrd="0" destOrd="0" presId="urn:microsoft.com/office/officeart/2005/8/layout/hierarchy1"/>
    <dgm:cxn modelId="{2238DC5C-3F25-4F54-B2BD-5192469B64CC}" type="presOf" srcId="{662AF91C-8A36-47CC-B041-A56271F781BC}" destId="{2D15CE81-34B2-4889-A733-FA6D3054E8E8}" srcOrd="0" destOrd="0" presId="urn:microsoft.com/office/officeart/2005/8/layout/hierarchy1"/>
    <dgm:cxn modelId="{4B5BBE6A-FF5C-477A-8723-0EC1DC73E65E}" type="presOf" srcId="{4FE9677D-0BA5-4896-8D11-D5B9DC7771C2}" destId="{439A810F-C34B-4924-9CC6-4721FBFA0364}" srcOrd="0" destOrd="0" presId="urn:microsoft.com/office/officeart/2005/8/layout/hierarchy1"/>
    <dgm:cxn modelId="{6E8A807D-877E-47FE-9BFF-FA78DE22EC76}" type="presOf" srcId="{F2D3DFBA-C18D-4A50-9A44-C74899F1E0D9}" destId="{92EEE164-2437-430F-9241-B176AD51A261}" srcOrd="0" destOrd="0" presId="urn:microsoft.com/office/officeart/2005/8/layout/hierarchy1"/>
    <dgm:cxn modelId="{6F202B81-C194-4719-A933-5B71CFA9369B}" srcId="{4426E302-A173-4F38-9E9D-C417303F05B9}" destId="{662AF91C-8A36-47CC-B041-A56271F781BC}" srcOrd="0" destOrd="0" parTransId="{7C4C8168-9661-4F36-968D-272AB65C74F7}" sibTransId="{AFFB0BB3-08B7-4FFC-9CE1-37CC825BC0A4}"/>
    <dgm:cxn modelId="{58B07E82-FA2A-4FD8-A22C-F83AB7A2FF18}" type="presOf" srcId="{7C4C8168-9661-4F36-968D-272AB65C74F7}" destId="{2E633CDA-3E4B-46B0-91BE-A4F4A84D3B54}" srcOrd="0" destOrd="0" presId="urn:microsoft.com/office/officeart/2005/8/layout/hierarchy1"/>
    <dgm:cxn modelId="{CDB40B83-8D91-4707-99CD-ED72A14FBE21}" srcId="{4FE9677D-0BA5-4896-8D11-D5B9DC7771C2}" destId="{79CCCB3C-1440-4C75-95CA-D983329C28AC}" srcOrd="0" destOrd="0" parTransId="{EDDE5C72-871D-489E-861B-13F3CE4309A1}" sibTransId="{C28AAC9D-0263-4514-BA5B-7F0211E06498}"/>
    <dgm:cxn modelId="{BD50A598-AA6A-4354-B2B0-E72E054DB534}" type="presOf" srcId="{79CCCB3C-1440-4C75-95CA-D983329C28AC}" destId="{1D98341C-9F90-4D08-B4A7-A3A2D6119CA4}" srcOrd="0" destOrd="0" presId="urn:microsoft.com/office/officeart/2005/8/layout/hierarchy1"/>
    <dgm:cxn modelId="{C482B599-E472-4CEE-9129-962DE9333EF7}" srcId="{4426E302-A173-4F38-9E9D-C417303F05B9}" destId="{4DB1CE74-6EB9-49AB-A85F-AF332D305788}" srcOrd="1" destOrd="0" parTransId="{F2D3DFBA-C18D-4A50-9A44-C74899F1E0D9}" sibTransId="{1A387443-DBE1-482D-8011-B758DEB63745}"/>
    <dgm:cxn modelId="{C6B2EAA6-6098-4818-AAFD-38461CF94667}" srcId="{79CCCB3C-1440-4C75-95CA-D983329C28AC}" destId="{5D708948-086D-42F3-A804-B15CB6FC0558}" srcOrd="1" destOrd="0" parTransId="{90AC765D-8449-4E7C-A37E-E6BB10D7EBD5}" sibTransId="{98378681-685E-45CF-B37A-19D0CC8E6A03}"/>
    <dgm:cxn modelId="{A0FB50AF-C879-419E-8F3A-4BF6BE5D0660}" type="presOf" srcId="{90AC765D-8449-4E7C-A37E-E6BB10D7EBD5}" destId="{607B532C-A5A6-4C84-81E8-71AC91A33759}" srcOrd="0" destOrd="0" presId="urn:microsoft.com/office/officeart/2005/8/layout/hierarchy1"/>
    <dgm:cxn modelId="{9B153BB3-2D87-4141-85B2-7D6B54C33B0A}" type="presOf" srcId="{4426E302-A173-4F38-9E9D-C417303F05B9}" destId="{FB08F273-70F6-406E-BD51-B5CF2D23F372}" srcOrd="0" destOrd="0" presId="urn:microsoft.com/office/officeart/2005/8/layout/hierarchy1"/>
    <dgm:cxn modelId="{2BD4F2C9-20A6-4931-9FB1-54967F0B6168}" type="presOf" srcId="{5D708948-086D-42F3-A804-B15CB6FC0558}" destId="{6619454E-BF69-4DA7-876D-E604EE628A1B}" srcOrd="0" destOrd="0" presId="urn:microsoft.com/office/officeart/2005/8/layout/hierarchy1"/>
    <dgm:cxn modelId="{76E8E8E2-D669-408E-920C-B9E2C061C3A0}" type="presOf" srcId="{38BF2CF2-E626-4324-AF91-8CF292541B93}" destId="{23EA658D-5F85-4E65-ADEC-974D3F68516C}" srcOrd="0" destOrd="0" presId="urn:microsoft.com/office/officeart/2005/8/layout/hierarchy1"/>
    <dgm:cxn modelId="{7CDD56E3-1E4B-4D05-A4F8-EDC689B2FA98}" srcId="{79CCCB3C-1440-4C75-95CA-D983329C28AC}" destId="{4426E302-A173-4F38-9E9D-C417303F05B9}" srcOrd="0" destOrd="0" parTransId="{38BF2CF2-E626-4324-AF91-8CF292541B93}" sibTransId="{50FFD6A9-141C-4E76-8769-652E0924B119}"/>
    <dgm:cxn modelId="{6D5A8706-7AB6-4FA4-964C-419B270FD5D4}" type="presParOf" srcId="{439A810F-C34B-4924-9CC6-4721FBFA0364}" destId="{B5CA80FA-C099-48FE-A32D-23BC675F7540}" srcOrd="0" destOrd="0" presId="urn:microsoft.com/office/officeart/2005/8/layout/hierarchy1"/>
    <dgm:cxn modelId="{22E36E84-93B5-4B57-BEAB-2BC1603F1B07}" type="presParOf" srcId="{B5CA80FA-C099-48FE-A32D-23BC675F7540}" destId="{26D6B71F-2649-4FAB-B5DD-4A50BEAD165C}" srcOrd="0" destOrd="0" presId="urn:microsoft.com/office/officeart/2005/8/layout/hierarchy1"/>
    <dgm:cxn modelId="{2C6645D4-A84F-40B3-83F2-32BBC324BD39}" type="presParOf" srcId="{26D6B71F-2649-4FAB-B5DD-4A50BEAD165C}" destId="{9517BD2B-1475-4E87-9A6B-F77D4AFEABFC}" srcOrd="0" destOrd="0" presId="urn:microsoft.com/office/officeart/2005/8/layout/hierarchy1"/>
    <dgm:cxn modelId="{5681FA63-2B35-4514-80CF-6A74DAC20A11}" type="presParOf" srcId="{26D6B71F-2649-4FAB-B5DD-4A50BEAD165C}" destId="{1D98341C-9F90-4D08-B4A7-A3A2D6119CA4}" srcOrd="1" destOrd="0" presId="urn:microsoft.com/office/officeart/2005/8/layout/hierarchy1"/>
    <dgm:cxn modelId="{086BDF60-7453-4716-AE3E-27EE49D00A82}" type="presParOf" srcId="{B5CA80FA-C099-48FE-A32D-23BC675F7540}" destId="{3F4AD6C0-416C-4EBF-9A80-259FFBA787CA}" srcOrd="1" destOrd="0" presId="urn:microsoft.com/office/officeart/2005/8/layout/hierarchy1"/>
    <dgm:cxn modelId="{5663A1BE-75A8-45A2-AEEA-1D0EE2DDDB73}" type="presParOf" srcId="{3F4AD6C0-416C-4EBF-9A80-259FFBA787CA}" destId="{23EA658D-5F85-4E65-ADEC-974D3F68516C}" srcOrd="0" destOrd="0" presId="urn:microsoft.com/office/officeart/2005/8/layout/hierarchy1"/>
    <dgm:cxn modelId="{E1EF0CF0-C183-4551-A0A9-FE490A9FC4F7}" type="presParOf" srcId="{3F4AD6C0-416C-4EBF-9A80-259FFBA787CA}" destId="{F97BE531-4909-4F0C-8498-D850C3D6BA8A}" srcOrd="1" destOrd="0" presId="urn:microsoft.com/office/officeart/2005/8/layout/hierarchy1"/>
    <dgm:cxn modelId="{7612E045-96C5-4690-B842-8BF644315575}" type="presParOf" srcId="{F97BE531-4909-4F0C-8498-D850C3D6BA8A}" destId="{61B2890F-322F-4C55-A972-3C8A5590ED53}" srcOrd="0" destOrd="0" presId="urn:microsoft.com/office/officeart/2005/8/layout/hierarchy1"/>
    <dgm:cxn modelId="{07F7257A-E324-4411-9E28-F22191A0A3DB}" type="presParOf" srcId="{61B2890F-322F-4C55-A972-3C8A5590ED53}" destId="{9439D2A1-8CE9-4C3E-BA5F-36CE5FE46581}" srcOrd="0" destOrd="0" presId="urn:microsoft.com/office/officeart/2005/8/layout/hierarchy1"/>
    <dgm:cxn modelId="{38302176-2558-43EC-AE96-3AB4E7EDFC23}" type="presParOf" srcId="{61B2890F-322F-4C55-A972-3C8A5590ED53}" destId="{FB08F273-70F6-406E-BD51-B5CF2D23F372}" srcOrd="1" destOrd="0" presId="urn:microsoft.com/office/officeart/2005/8/layout/hierarchy1"/>
    <dgm:cxn modelId="{6CC16AC7-B68C-4C5C-BFA0-80E1E55C85BD}" type="presParOf" srcId="{F97BE531-4909-4F0C-8498-D850C3D6BA8A}" destId="{8421AE23-6362-40D1-BE3D-52E2939EEB8E}" srcOrd="1" destOrd="0" presId="urn:microsoft.com/office/officeart/2005/8/layout/hierarchy1"/>
    <dgm:cxn modelId="{9951C17D-A729-430B-B69D-8E55AE95C2A4}" type="presParOf" srcId="{8421AE23-6362-40D1-BE3D-52E2939EEB8E}" destId="{2E633CDA-3E4B-46B0-91BE-A4F4A84D3B54}" srcOrd="0" destOrd="0" presId="urn:microsoft.com/office/officeart/2005/8/layout/hierarchy1"/>
    <dgm:cxn modelId="{8CB23D34-4987-463F-84D1-37E860B9A699}" type="presParOf" srcId="{8421AE23-6362-40D1-BE3D-52E2939EEB8E}" destId="{0371E99A-8743-468E-9A93-B282F907F906}" srcOrd="1" destOrd="0" presId="urn:microsoft.com/office/officeart/2005/8/layout/hierarchy1"/>
    <dgm:cxn modelId="{B6516DC3-9938-4007-8314-F8FF0DC1923E}" type="presParOf" srcId="{0371E99A-8743-468E-9A93-B282F907F906}" destId="{BC1B38B8-D9B1-4718-B80C-CC0F3C52BFB6}" srcOrd="0" destOrd="0" presId="urn:microsoft.com/office/officeart/2005/8/layout/hierarchy1"/>
    <dgm:cxn modelId="{864236AB-0F64-44FD-9CCF-B03B57130395}" type="presParOf" srcId="{BC1B38B8-D9B1-4718-B80C-CC0F3C52BFB6}" destId="{6361DE56-5099-4F5F-9EC3-E1C9704EE5F3}" srcOrd="0" destOrd="0" presId="urn:microsoft.com/office/officeart/2005/8/layout/hierarchy1"/>
    <dgm:cxn modelId="{D858FB47-FA41-4E39-BA16-D84482212734}" type="presParOf" srcId="{BC1B38B8-D9B1-4718-B80C-CC0F3C52BFB6}" destId="{2D15CE81-34B2-4889-A733-FA6D3054E8E8}" srcOrd="1" destOrd="0" presId="urn:microsoft.com/office/officeart/2005/8/layout/hierarchy1"/>
    <dgm:cxn modelId="{9AA69AB5-F883-4661-B0E7-E26EFB66A4C6}" type="presParOf" srcId="{0371E99A-8743-468E-9A93-B282F907F906}" destId="{FB86A254-F106-450C-BB4C-2125296A3563}" srcOrd="1" destOrd="0" presId="urn:microsoft.com/office/officeart/2005/8/layout/hierarchy1"/>
    <dgm:cxn modelId="{E0F051BB-3C19-49C8-A177-BABC30BC0CED}" type="presParOf" srcId="{8421AE23-6362-40D1-BE3D-52E2939EEB8E}" destId="{92EEE164-2437-430F-9241-B176AD51A261}" srcOrd="2" destOrd="0" presId="urn:microsoft.com/office/officeart/2005/8/layout/hierarchy1"/>
    <dgm:cxn modelId="{92C58DC5-D194-40C1-AC31-5448BFC7C2FA}" type="presParOf" srcId="{8421AE23-6362-40D1-BE3D-52E2939EEB8E}" destId="{87BD8C6F-D9D2-4B68-AF96-EEA5A05A5AD0}" srcOrd="3" destOrd="0" presId="urn:microsoft.com/office/officeart/2005/8/layout/hierarchy1"/>
    <dgm:cxn modelId="{D64B221A-5752-4E89-BF9A-3542C5BC5E0D}" type="presParOf" srcId="{87BD8C6F-D9D2-4B68-AF96-EEA5A05A5AD0}" destId="{8A3FB270-87A4-444E-9CFC-777F32B67D3F}" srcOrd="0" destOrd="0" presId="urn:microsoft.com/office/officeart/2005/8/layout/hierarchy1"/>
    <dgm:cxn modelId="{EF83C554-824F-44FC-9E84-13160C2E18E8}" type="presParOf" srcId="{8A3FB270-87A4-444E-9CFC-777F32B67D3F}" destId="{12AC6AA5-9C14-4A38-BE4C-288FB3BB828F}" srcOrd="0" destOrd="0" presId="urn:microsoft.com/office/officeart/2005/8/layout/hierarchy1"/>
    <dgm:cxn modelId="{7E83646D-D001-40D5-BA84-88CC0F5C617D}" type="presParOf" srcId="{8A3FB270-87A4-444E-9CFC-777F32B67D3F}" destId="{02D049E4-4E77-4820-992C-78A5D8D01CD1}" srcOrd="1" destOrd="0" presId="urn:microsoft.com/office/officeart/2005/8/layout/hierarchy1"/>
    <dgm:cxn modelId="{617ECFBD-5CCD-4535-ACBE-5E688C6DD44E}" type="presParOf" srcId="{87BD8C6F-D9D2-4B68-AF96-EEA5A05A5AD0}" destId="{1268F9F1-6159-4473-A31A-8311B253879C}" srcOrd="1" destOrd="0" presId="urn:microsoft.com/office/officeart/2005/8/layout/hierarchy1"/>
    <dgm:cxn modelId="{92A34CC5-BA13-4903-B31F-B1C82D659D8C}" type="presParOf" srcId="{3F4AD6C0-416C-4EBF-9A80-259FFBA787CA}" destId="{607B532C-A5A6-4C84-81E8-71AC91A33759}" srcOrd="2" destOrd="0" presId="urn:microsoft.com/office/officeart/2005/8/layout/hierarchy1"/>
    <dgm:cxn modelId="{A22D8F07-EAB1-47B1-9084-D2C55B7C79F8}" type="presParOf" srcId="{3F4AD6C0-416C-4EBF-9A80-259FFBA787CA}" destId="{DE4B3464-C671-423E-AB23-86CCC0244939}" srcOrd="3" destOrd="0" presId="urn:microsoft.com/office/officeart/2005/8/layout/hierarchy1"/>
    <dgm:cxn modelId="{5ACD15E8-00DE-419F-9F49-1CB60C138C73}" type="presParOf" srcId="{DE4B3464-C671-423E-AB23-86CCC0244939}" destId="{652D270B-5FCA-4FA0-9AA7-A0F474D55805}" srcOrd="0" destOrd="0" presId="urn:microsoft.com/office/officeart/2005/8/layout/hierarchy1"/>
    <dgm:cxn modelId="{7C082753-F2F9-4658-BC37-8D120DC30744}" type="presParOf" srcId="{652D270B-5FCA-4FA0-9AA7-A0F474D55805}" destId="{D830A8F4-6D56-495F-BF26-EB6C2F5BE2A6}" srcOrd="0" destOrd="0" presId="urn:microsoft.com/office/officeart/2005/8/layout/hierarchy1"/>
    <dgm:cxn modelId="{7A6C79A2-F876-4315-9B39-91A57A047D74}" type="presParOf" srcId="{652D270B-5FCA-4FA0-9AA7-A0F474D55805}" destId="{6619454E-BF69-4DA7-876D-E604EE628A1B}" srcOrd="1" destOrd="0" presId="urn:microsoft.com/office/officeart/2005/8/layout/hierarchy1"/>
    <dgm:cxn modelId="{AE135124-71F9-4CC7-BF60-9838002F9A03}" type="presParOf" srcId="{DE4B3464-C671-423E-AB23-86CCC0244939}" destId="{EF4F1309-4D08-4E96-9859-9655ACC5A5A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B532C-A5A6-4C84-81E8-71AC91A33759}">
      <dsp:nvSpPr>
        <dsp:cNvPr id="0" name=""/>
        <dsp:cNvSpPr/>
      </dsp:nvSpPr>
      <dsp:spPr>
        <a:xfrm>
          <a:off x="3973792" y="1447205"/>
          <a:ext cx="1781489" cy="336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174"/>
              </a:lnTo>
              <a:lnTo>
                <a:pt x="1781489" y="229174"/>
              </a:lnTo>
              <a:lnTo>
                <a:pt x="1781489" y="336033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EE164-2437-430F-9241-B176AD51A261}">
      <dsp:nvSpPr>
        <dsp:cNvPr id="0" name=""/>
        <dsp:cNvSpPr/>
      </dsp:nvSpPr>
      <dsp:spPr>
        <a:xfrm>
          <a:off x="2274905" y="2515158"/>
          <a:ext cx="1219635" cy="335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617"/>
              </a:lnTo>
              <a:lnTo>
                <a:pt x="1219635" y="228617"/>
              </a:lnTo>
              <a:lnTo>
                <a:pt x="1219635" y="335477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33CDA-3E4B-46B0-91BE-A4F4A84D3B54}">
      <dsp:nvSpPr>
        <dsp:cNvPr id="0" name=""/>
        <dsp:cNvSpPr/>
      </dsp:nvSpPr>
      <dsp:spPr>
        <a:xfrm>
          <a:off x="986261" y="2515158"/>
          <a:ext cx="1288643" cy="335462"/>
        </a:xfrm>
        <a:custGeom>
          <a:avLst/>
          <a:gdLst/>
          <a:ahLst/>
          <a:cxnLst/>
          <a:rect l="0" t="0" r="0" b="0"/>
          <a:pathLst>
            <a:path>
              <a:moveTo>
                <a:pt x="1288643" y="0"/>
              </a:moveTo>
              <a:lnTo>
                <a:pt x="1288643" y="228603"/>
              </a:lnTo>
              <a:lnTo>
                <a:pt x="0" y="228603"/>
              </a:lnTo>
              <a:lnTo>
                <a:pt x="0" y="335462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A658D-5F85-4E65-ADEC-974D3F68516C}">
      <dsp:nvSpPr>
        <dsp:cNvPr id="0" name=""/>
        <dsp:cNvSpPr/>
      </dsp:nvSpPr>
      <dsp:spPr>
        <a:xfrm>
          <a:off x="2274905" y="1447205"/>
          <a:ext cx="1698887" cy="335477"/>
        </a:xfrm>
        <a:custGeom>
          <a:avLst/>
          <a:gdLst/>
          <a:ahLst/>
          <a:cxnLst/>
          <a:rect l="0" t="0" r="0" b="0"/>
          <a:pathLst>
            <a:path>
              <a:moveTo>
                <a:pt x="1698887" y="0"/>
              </a:moveTo>
              <a:lnTo>
                <a:pt x="1698887" y="228617"/>
              </a:lnTo>
              <a:lnTo>
                <a:pt x="0" y="228617"/>
              </a:lnTo>
              <a:lnTo>
                <a:pt x="0" y="335477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17BD2B-1475-4E87-9A6B-F77D4AFEABFC}">
      <dsp:nvSpPr>
        <dsp:cNvPr id="0" name=""/>
        <dsp:cNvSpPr/>
      </dsp:nvSpPr>
      <dsp:spPr>
        <a:xfrm>
          <a:off x="3180077" y="714731"/>
          <a:ext cx="1587428" cy="732474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8341C-9F90-4D08-B4A7-A3A2D6119CA4}">
      <dsp:nvSpPr>
        <dsp:cNvPr id="0" name=""/>
        <dsp:cNvSpPr/>
      </dsp:nvSpPr>
      <dsp:spPr>
        <a:xfrm>
          <a:off x="3308244" y="836489"/>
          <a:ext cx="1587428" cy="732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>
              <a:latin typeface="Roboto" pitchFamily="2" charset="0"/>
              <a:ea typeface="Roboto" pitchFamily="2" charset="0"/>
              <a:cs typeface="Roboto" pitchFamily="2" charset="0"/>
            </a:rPr>
            <a:t>Ugljeni hidrati</a:t>
          </a: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3329697" y="857942"/>
        <a:ext cx="1544522" cy="689568"/>
      </dsp:txXfrm>
    </dsp:sp>
    <dsp:sp modelId="{9439D2A1-8CE9-4C3E-BA5F-36CE5FE46581}">
      <dsp:nvSpPr>
        <dsp:cNvPr id="0" name=""/>
        <dsp:cNvSpPr/>
      </dsp:nvSpPr>
      <dsp:spPr>
        <a:xfrm>
          <a:off x="608179" y="1782683"/>
          <a:ext cx="3333452" cy="732474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8F273-70F6-406E-BD51-B5CF2D23F372}">
      <dsp:nvSpPr>
        <dsp:cNvPr id="0" name=""/>
        <dsp:cNvSpPr/>
      </dsp:nvSpPr>
      <dsp:spPr>
        <a:xfrm>
          <a:off x="736346" y="1904441"/>
          <a:ext cx="3333452" cy="732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>
              <a:latin typeface="Roboto" pitchFamily="2" charset="0"/>
              <a:ea typeface="Roboto" pitchFamily="2" charset="0"/>
              <a:cs typeface="Roboto" pitchFamily="2" charset="0"/>
            </a:rPr>
            <a:t>Složeni</a:t>
          </a: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757799" y="1925894"/>
        <a:ext cx="3290546" cy="689568"/>
      </dsp:txXfrm>
    </dsp:sp>
    <dsp:sp modelId="{6361DE56-5099-4F5F-9EC3-E1C9704EE5F3}">
      <dsp:nvSpPr>
        <dsp:cNvPr id="0" name=""/>
        <dsp:cNvSpPr/>
      </dsp:nvSpPr>
      <dsp:spPr>
        <a:xfrm>
          <a:off x="-105206" y="2850620"/>
          <a:ext cx="2182936" cy="732474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5CE81-34B2-4889-A733-FA6D3054E8E8}">
      <dsp:nvSpPr>
        <dsp:cNvPr id="0" name=""/>
        <dsp:cNvSpPr/>
      </dsp:nvSpPr>
      <dsp:spPr>
        <a:xfrm>
          <a:off x="22960" y="2972379"/>
          <a:ext cx="2182936" cy="732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44413" y="2993832"/>
        <a:ext cx="2140030" cy="689568"/>
      </dsp:txXfrm>
    </dsp:sp>
    <dsp:sp modelId="{12AC6AA5-9C14-4A38-BE4C-288FB3BB828F}">
      <dsp:nvSpPr>
        <dsp:cNvPr id="0" name=""/>
        <dsp:cNvSpPr/>
      </dsp:nvSpPr>
      <dsp:spPr>
        <a:xfrm>
          <a:off x="2439297" y="2850635"/>
          <a:ext cx="2110484" cy="732474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049E4-4E77-4820-992C-78A5D8D01CD1}">
      <dsp:nvSpPr>
        <dsp:cNvPr id="0" name=""/>
        <dsp:cNvSpPr/>
      </dsp:nvSpPr>
      <dsp:spPr>
        <a:xfrm>
          <a:off x="2567465" y="2972394"/>
          <a:ext cx="2110484" cy="732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2588918" y="2993847"/>
        <a:ext cx="2067578" cy="689568"/>
      </dsp:txXfrm>
    </dsp:sp>
    <dsp:sp modelId="{D830A8F4-6D56-495F-BF26-EB6C2F5BE2A6}">
      <dsp:nvSpPr>
        <dsp:cNvPr id="0" name=""/>
        <dsp:cNvSpPr/>
      </dsp:nvSpPr>
      <dsp:spPr>
        <a:xfrm>
          <a:off x="4184561" y="1783239"/>
          <a:ext cx="3141440" cy="732474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9454E-BF69-4DA7-876D-E604EE628A1B}">
      <dsp:nvSpPr>
        <dsp:cNvPr id="0" name=""/>
        <dsp:cNvSpPr/>
      </dsp:nvSpPr>
      <dsp:spPr>
        <a:xfrm>
          <a:off x="4312728" y="1904998"/>
          <a:ext cx="3141440" cy="732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>
              <a:latin typeface="Roboto" pitchFamily="2" charset="0"/>
              <a:ea typeface="Roboto" pitchFamily="2" charset="0"/>
              <a:cs typeface="Roboto" pitchFamily="2" charset="0"/>
            </a:rPr>
            <a:t>Prosti (monosaharidi)</a:t>
          </a: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4334181" y="1926451"/>
        <a:ext cx="3098534" cy="68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B532C-A5A6-4C84-81E8-71AC91A33759}">
      <dsp:nvSpPr>
        <dsp:cNvPr id="0" name=""/>
        <dsp:cNvSpPr/>
      </dsp:nvSpPr>
      <dsp:spPr>
        <a:xfrm>
          <a:off x="3973792" y="1447205"/>
          <a:ext cx="1781489" cy="336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174"/>
              </a:lnTo>
              <a:lnTo>
                <a:pt x="1781489" y="229174"/>
              </a:lnTo>
              <a:lnTo>
                <a:pt x="1781489" y="336033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EE164-2437-430F-9241-B176AD51A261}">
      <dsp:nvSpPr>
        <dsp:cNvPr id="0" name=""/>
        <dsp:cNvSpPr/>
      </dsp:nvSpPr>
      <dsp:spPr>
        <a:xfrm>
          <a:off x="2274905" y="2515158"/>
          <a:ext cx="1219635" cy="335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617"/>
              </a:lnTo>
              <a:lnTo>
                <a:pt x="1219635" y="228617"/>
              </a:lnTo>
              <a:lnTo>
                <a:pt x="1219635" y="335477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33CDA-3E4B-46B0-91BE-A4F4A84D3B54}">
      <dsp:nvSpPr>
        <dsp:cNvPr id="0" name=""/>
        <dsp:cNvSpPr/>
      </dsp:nvSpPr>
      <dsp:spPr>
        <a:xfrm>
          <a:off x="986261" y="2515158"/>
          <a:ext cx="1288643" cy="335462"/>
        </a:xfrm>
        <a:custGeom>
          <a:avLst/>
          <a:gdLst/>
          <a:ahLst/>
          <a:cxnLst/>
          <a:rect l="0" t="0" r="0" b="0"/>
          <a:pathLst>
            <a:path>
              <a:moveTo>
                <a:pt x="1288643" y="0"/>
              </a:moveTo>
              <a:lnTo>
                <a:pt x="1288643" y="228603"/>
              </a:lnTo>
              <a:lnTo>
                <a:pt x="0" y="228603"/>
              </a:lnTo>
              <a:lnTo>
                <a:pt x="0" y="335462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A658D-5F85-4E65-ADEC-974D3F68516C}">
      <dsp:nvSpPr>
        <dsp:cNvPr id="0" name=""/>
        <dsp:cNvSpPr/>
      </dsp:nvSpPr>
      <dsp:spPr>
        <a:xfrm>
          <a:off x="2274905" y="1447205"/>
          <a:ext cx="1698887" cy="335477"/>
        </a:xfrm>
        <a:custGeom>
          <a:avLst/>
          <a:gdLst/>
          <a:ahLst/>
          <a:cxnLst/>
          <a:rect l="0" t="0" r="0" b="0"/>
          <a:pathLst>
            <a:path>
              <a:moveTo>
                <a:pt x="1698887" y="0"/>
              </a:moveTo>
              <a:lnTo>
                <a:pt x="1698887" y="228617"/>
              </a:lnTo>
              <a:lnTo>
                <a:pt x="0" y="228617"/>
              </a:lnTo>
              <a:lnTo>
                <a:pt x="0" y="335477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17BD2B-1475-4E87-9A6B-F77D4AFEABFC}">
      <dsp:nvSpPr>
        <dsp:cNvPr id="0" name=""/>
        <dsp:cNvSpPr/>
      </dsp:nvSpPr>
      <dsp:spPr>
        <a:xfrm>
          <a:off x="3180077" y="714731"/>
          <a:ext cx="1587428" cy="732474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8341C-9F90-4D08-B4A7-A3A2D6119CA4}">
      <dsp:nvSpPr>
        <dsp:cNvPr id="0" name=""/>
        <dsp:cNvSpPr/>
      </dsp:nvSpPr>
      <dsp:spPr>
        <a:xfrm>
          <a:off x="3308244" y="836489"/>
          <a:ext cx="1587428" cy="732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>
              <a:latin typeface="Roboto" pitchFamily="2" charset="0"/>
              <a:ea typeface="Roboto" pitchFamily="2" charset="0"/>
              <a:cs typeface="Roboto" pitchFamily="2" charset="0"/>
            </a:rPr>
            <a:t>Ugljeni hidrati</a:t>
          </a: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3329697" y="857942"/>
        <a:ext cx="1544522" cy="689568"/>
      </dsp:txXfrm>
    </dsp:sp>
    <dsp:sp modelId="{9439D2A1-8CE9-4C3E-BA5F-36CE5FE46581}">
      <dsp:nvSpPr>
        <dsp:cNvPr id="0" name=""/>
        <dsp:cNvSpPr/>
      </dsp:nvSpPr>
      <dsp:spPr>
        <a:xfrm>
          <a:off x="608179" y="1782683"/>
          <a:ext cx="3333452" cy="732474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8F273-70F6-406E-BD51-B5CF2D23F372}">
      <dsp:nvSpPr>
        <dsp:cNvPr id="0" name=""/>
        <dsp:cNvSpPr/>
      </dsp:nvSpPr>
      <dsp:spPr>
        <a:xfrm>
          <a:off x="736346" y="1904441"/>
          <a:ext cx="3333452" cy="732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>
              <a:latin typeface="Roboto" pitchFamily="2" charset="0"/>
              <a:ea typeface="Roboto" pitchFamily="2" charset="0"/>
              <a:cs typeface="Roboto" pitchFamily="2" charset="0"/>
            </a:rPr>
            <a:t>Složeni</a:t>
          </a: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757799" y="1925894"/>
        <a:ext cx="3290546" cy="689568"/>
      </dsp:txXfrm>
    </dsp:sp>
    <dsp:sp modelId="{6361DE56-5099-4F5F-9EC3-E1C9704EE5F3}">
      <dsp:nvSpPr>
        <dsp:cNvPr id="0" name=""/>
        <dsp:cNvSpPr/>
      </dsp:nvSpPr>
      <dsp:spPr>
        <a:xfrm>
          <a:off x="-105206" y="2850620"/>
          <a:ext cx="2182936" cy="732474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5CE81-34B2-4889-A733-FA6D3054E8E8}">
      <dsp:nvSpPr>
        <dsp:cNvPr id="0" name=""/>
        <dsp:cNvSpPr/>
      </dsp:nvSpPr>
      <dsp:spPr>
        <a:xfrm>
          <a:off x="22960" y="2972379"/>
          <a:ext cx="2182936" cy="732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>
              <a:latin typeface="Roboto" pitchFamily="2" charset="0"/>
              <a:ea typeface="Roboto" pitchFamily="2" charset="0"/>
              <a:cs typeface="Roboto" pitchFamily="2" charset="0"/>
            </a:rPr>
            <a:t>Oligosaharidi</a:t>
          </a: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44413" y="2993832"/>
        <a:ext cx="2140030" cy="689568"/>
      </dsp:txXfrm>
    </dsp:sp>
    <dsp:sp modelId="{12AC6AA5-9C14-4A38-BE4C-288FB3BB828F}">
      <dsp:nvSpPr>
        <dsp:cNvPr id="0" name=""/>
        <dsp:cNvSpPr/>
      </dsp:nvSpPr>
      <dsp:spPr>
        <a:xfrm>
          <a:off x="2439297" y="2850635"/>
          <a:ext cx="2110484" cy="732474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049E4-4E77-4820-992C-78A5D8D01CD1}">
      <dsp:nvSpPr>
        <dsp:cNvPr id="0" name=""/>
        <dsp:cNvSpPr/>
      </dsp:nvSpPr>
      <dsp:spPr>
        <a:xfrm>
          <a:off x="2567465" y="2972394"/>
          <a:ext cx="2110484" cy="732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>
              <a:latin typeface="Roboto" pitchFamily="2" charset="0"/>
              <a:ea typeface="Roboto" pitchFamily="2" charset="0"/>
              <a:cs typeface="Roboto" pitchFamily="2" charset="0"/>
            </a:rPr>
            <a:t>Polisaharidi</a:t>
          </a: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2588918" y="2993847"/>
        <a:ext cx="2067578" cy="689568"/>
      </dsp:txXfrm>
    </dsp:sp>
    <dsp:sp modelId="{D830A8F4-6D56-495F-BF26-EB6C2F5BE2A6}">
      <dsp:nvSpPr>
        <dsp:cNvPr id="0" name=""/>
        <dsp:cNvSpPr/>
      </dsp:nvSpPr>
      <dsp:spPr>
        <a:xfrm>
          <a:off x="4184561" y="1783239"/>
          <a:ext cx="3141440" cy="732474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9454E-BF69-4DA7-876D-E604EE628A1B}">
      <dsp:nvSpPr>
        <dsp:cNvPr id="0" name=""/>
        <dsp:cNvSpPr/>
      </dsp:nvSpPr>
      <dsp:spPr>
        <a:xfrm>
          <a:off x="4312728" y="1904998"/>
          <a:ext cx="3141440" cy="732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>
              <a:latin typeface="Roboto" pitchFamily="2" charset="0"/>
              <a:ea typeface="Roboto" pitchFamily="2" charset="0"/>
              <a:cs typeface="Roboto" pitchFamily="2" charset="0"/>
            </a:rPr>
            <a:t>Prosti (monosaharidi)</a:t>
          </a: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4334181" y="1926451"/>
        <a:ext cx="3098534" cy="68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92828-3D6A-43F2-92C6-3C20F30909E5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C0989-2FC5-452E-AA2C-77D387586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5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29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C0989-2FC5-452E-AA2C-77D3875868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9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33538-1DE2-4112-8B53-F5BABFCF91D7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33538-1DE2-4112-8B53-F5BABFCF91D7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33538-1DE2-4112-8B53-F5BABFCF91D7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37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+ cu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996481" y="241234"/>
            <a:ext cx="4812882" cy="6394521"/>
          </a:xfrm>
          <a:custGeom>
            <a:avLst/>
            <a:gdLst>
              <a:gd name="connsiteX0" fmla="*/ 0 w 9320213"/>
              <a:gd name="connsiteY0" fmla="*/ 0 h 11266188"/>
              <a:gd name="connsiteX1" fmla="*/ 9320213 w 9320213"/>
              <a:gd name="connsiteY1" fmla="*/ 0 h 11266188"/>
              <a:gd name="connsiteX2" fmla="*/ 9320213 w 9320213"/>
              <a:gd name="connsiteY2" fmla="*/ 11266188 h 11266188"/>
              <a:gd name="connsiteX3" fmla="*/ 0 w 9320213"/>
              <a:gd name="connsiteY3" fmla="*/ 11266188 h 11266188"/>
              <a:gd name="connsiteX4" fmla="*/ 0 w 9320213"/>
              <a:gd name="connsiteY4" fmla="*/ 0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1274618 w 10594831"/>
              <a:gd name="connsiteY3" fmla="*/ 11266188 h 11266188"/>
              <a:gd name="connsiteX4" fmla="*/ 0 w 10594831"/>
              <a:gd name="connsiteY4" fmla="*/ 2216727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55418 w 10594831"/>
              <a:gd name="connsiteY3" fmla="*/ 5558115 h 11266188"/>
              <a:gd name="connsiteX4" fmla="*/ 0 w 10594831"/>
              <a:gd name="connsiteY4" fmla="*/ 2216727 h 11266188"/>
              <a:gd name="connsiteX0" fmla="*/ 0 w 10594831"/>
              <a:gd name="connsiteY0" fmla="*/ 2216727 h 11515570"/>
              <a:gd name="connsiteX1" fmla="*/ 10594831 w 10594831"/>
              <a:gd name="connsiteY1" fmla="*/ 0 h 11515570"/>
              <a:gd name="connsiteX2" fmla="*/ 6909522 w 10594831"/>
              <a:gd name="connsiteY2" fmla="*/ 11515570 h 11515570"/>
              <a:gd name="connsiteX3" fmla="*/ 55418 w 10594831"/>
              <a:gd name="connsiteY3" fmla="*/ 5558115 h 11515570"/>
              <a:gd name="connsiteX4" fmla="*/ 0 w 10594831"/>
              <a:gd name="connsiteY4" fmla="*/ 2216727 h 11515570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6909522 w 10206904"/>
              <a:gd name="connsiteY2" fmla="*/ 12402261 h 12402261"/>
              <a:gd name="connsiteX3" fmla="*/ 55418 w 10206904"/>
              <a:gd name="connsiteY3" fmla="*/ 6444806 h 12402261"/>
              <a:gd name="connsiteX4" fmla="*/ 0 w 10206904"/>
              <a:gd name="connsiteY4" fmla="*/ 3103418 h 12402261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8821450 w 10206904"/>
              <a:gd name="connsiteY2" fmla="*/ 5116304 h 12402261"/>
              <a:gd name="connsiteX3" fmla="*/ 6909522 w 10206904"/>
              <a:gd name="connsiteY3" fmla="*/ 12402261 h 12402261"/>
              <a:gd name="connsiteX4" fmla="*/ 55418 w 10206904"/>
              <a:gd name="connsiteY4" fmla="*/ 6444806 h 12402261"/>
              <a:gd name="connsiteX5" fmla="*/ 0 w 10206904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6909522 w 12146540"/>
              <a:gd name="connsiteY3" fmla="*/ 12402261 h 12402261"/>
              <a:gd name="connsiteX4" fmla="*/ 55418 w 12146540"/>
              <a:gd name="connsiteY4" fmla="*/ 6444806 h 12402261"/>
              <a:gd name="connsiteX5" fmla="*/ 0 w 12146540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26250 w 12146540"/>
              <a:gd name="connsiteY3" fmla="*/ 8081177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53959 w 12146540"/>
              <a:gd name="connsiteY3" fmla="*/ 12265250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5080722 w 12146540"/>
              <a:gd name="connsiteY1" fmla="*/ 1569540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916941 w 12146540"/>
              <a:gd name="connsiteY6" fmla="*/ 9799140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168795 w 12146540"/>
              <a:gd name="connsiteY6" fmla="*/ 10270195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0733377 w 12146540"/>
              <a:gd name="connsiteY4" fmla="*/ 7249904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21834 w 12146540"/>
              <a:gd name="connsiteY9" fmla="*/ 4509871 h 12402261"/>
              <a:gd name="connsiteX10" fmla="*/ 0 w 12146540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59947 w 12806487"/>
              <a:gd name="connsiteY0" fmla="*/ 3103418 h 12402261"/>
              <a:gd name="connsiteX1" fmla="*/ 5047942 w 12806487"/>
              <a:gd name="connsiteY1" fmla="*/ 599722 h 12402261"/>
              <a:gd name="connsiteX2" fmla="*/ 10866851 w 12806487"/>
              <a:gd name="connsiteY2" fmla="*/ 0 h 12402261"/>
              <a:gd name="connsiteX3" fmla="*/ 12806487 w 12806487"/>
              <a:gd name="connsiteY3" fmla="*/ 2456231 h 12402261"/>
              <a:gd name="connsiteX4" fmla="*/ 12113760 w 12806487"/>
              <a:gd name="connsiteY4" fmla="*/ 8219722 h 12402261"/>
              <a:gd name="connsiteX5" fmla="*/ 9813906 w 12806487"/>
              <a:gd name="connsiteY5" fmla="*/ 12265250 h 12402261"/>
              <a:gd name="connsiteX6" fmla="*/ 7569469 w 12806487"/>
              <a:gd name="connsiteY6" fmla="*/ 12402261 h 12402261"/>
              <a:gd name="connsiteX7" fmla="*/ 3828742 w 12806487"/>
              <a:gd name="connsiteY7" fmla="*/ 10270195 h 12402261"/>
              <a:gd name="connsiteX8" fmla="*/ 715365 w 12806487"/>
              <a:gd name="connsiteY8" fmla="*/ 6444806 h 12402261"/>
              <a:gd name="connsiteX9" fmla="*/ 28639 w 12806487"/>
              <a:gd name="connsiteY9" fmla="*/ 4666625 h 12402261"/>
              <a:gd name="connsiteX10" fmla="*/ 659947 w 12806487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29423 w 12807168"/>
              <a:gd name="connsiteY7" fmla="*/ 10270195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39124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603400"/>
              <a:gd name="connsiteX1" fmla="*/ 5048623 w 12807168"/>
              <a:gd name="connsiteY1" fmla="*/ 599722 h 12603400"/>
              <a:gd name="connsiteX2" fmla="*/ 10867532 w 12807168"/>
              <a:gd name="connsiteY2" fmla="*/ 0 h 12603400"/>
              <a:gd name="connsiteX3" fmla="*/ 12807168 w 12807168"/>
              <a:gd name="connsiteY3" fmla="*/ 2456231 h 12603400"/>
              <a:gd name="connsiteX4" fmla="*/ 12114441 w 12807168"/>
              <a:gd name="connsiteY4" fmla="*/ 8219722 h 12603400"/>
              <a:gd name="connsiteX5" fmla="*/ 9814587 w 12807168"/>
              <a:gd name="connsiteY5" fmla="*/ 12239124 h 12603400"/>
              <a:gd name="connsiteX6" fmla="*/ 7552733 w 12807168"/>
              <a:gd name="connsiteY6" fmla="*/ 12463221 h 12603400"/>
              <a:gd name="connsiteX7" fmla="*/ 3838132 w 12807168"/>
              <a:gd name="connsiteY7" fmla="*/ 10252778 h 12603400"/>
              <a:gd name="connsiteX8" fmla="*/ 724755 w 12807168"/>
              <a:gd name="connsiteY8" fmla="*/ 6418680 h 12603400"/>
              <a:gd name="connsiteX9" fmla="*/ 29320 w 12807168"/>
              <a:gd name="connsiteY9" fmla="*/ 4666625 h 12603400"/>
              <a:gd name="connsiteX10" fmla="*/ 660628 w 12807168"/>
              <a:gd name="connsiteY10" fmla="*/ 3103418 h 1260340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746208"/>
              <a:gd name="connsiteY0" fmla="*/ 3103418 h 12713670"/>
              <a:gd name="connsiteX1" fmla="*/ 5048623 w 12746208"/>
              <a:gd name="connsiteY1" fmla="*/ 599722 h 12713670"/>
              <a:gd name="connsiteX2" fmla="*/ 10867532 w 12746208"/>
              <a:gd name="connsiteY2" fmla="*/ 0 h 12713670"/>
              <a:gd name="connsiteX3" fmla="*/ 12746208 w 12746208"/>
              <a:gd name="connsiteY3" fmla="*/ 2456231 h 12713670"/>
              <a:gd name="connsiteX4" fmla="*/ 12114441 w 12746208"/>
              <a:gd name="connsiteY4" fmla="*/ 8219722 h 12713670"/>
              <a:gd name="connsiteX5" fmla="*/ 9814587 w 12746208"/>
              <a:gd name="connsiteY5" fmla="*/ 12239124 h 12713670"/>
              <a:gd name="connsiteX6" fmla="*/ 7552733 w 12746208"/>
              <a:gd name="connsiteY6" fmla="*/ 12463221 h 12713670"/>
              <a:gd name="connsiteX7" fmla="*/ 3838132 w 12746208"/>
              <a:gd name="connsiteY7" fmla="*/ 10252778 h 12713670"/>
              <a:gd name="connsiteX8" fmla="*/ 724755 w 12746208"/>
              <a:gd name="connsiteY8" fmla="*/ 6418680 h 12713670"/>
              <a:gd name="connsiteX9" fmla="*/ 29320 w 12746208"/>
              <a:gd name="connsiteY9" fmla="*/ 4666625 h 12713670"/>
              <a:gd name="connsiteX10" fmla="*/ 660628 w 12746208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153495 h 12763747"/>
              <a:gd name="connsiteX1" fmla="*/ 5048623 w 12819119"/>
              <a:gd name="connsiteY1" fmla="*/ 649799 h 12763747"/>
              <a:gd name="connsiteX2" fmla="*/ 10841407 w 12819119"/>
              <a:gd name="connsiteY2" fmla="*/ 84911 h 12763747"/>
              <a:gd name="connsiteX3" fmla="*/ 12746208 w 12819119"/>
              <a:gd name="connsiteY3" fmla="*/ 2506308 h 12763747"/>
              <a:gd name="connsiteX4" fmla="*/ 12114441 w 12819119"/>
              <a:gd name="connsiteY4" fmla="*/ 8269799 h 12763747"/>
              <a:gd name="connsiteX5" fmla="*/ 9814587 w 12819119"/>
              <a:gd name="connsiteY5" fmla="*/ 12289201 h 12763747"/>
              <a:gd name="connsiteX6" fmla="*/ 7552733 w 12819119"/>
              <a:gd name="connsiteY6" fmla="*/ 12513298 h 12763747"/>
              <a:gd name="connsiteX7" fmla="*/ 3838132 w 12819119"/>
              <a:gd name="connsiteY7" fmla="*/ 10302855 h 12763747"/>
              <a:gd name="connsiteX8" fmla="*/ 724755 w 12819119"/>
              <a:gd name="connsiteY8" fmla="*/ 6468757 h 12763747"/>
              <a:gd name="connsiteX9" fmla="*/ 29320 w 12819119"/>
              <a:gd name="connsiteY9" fmla="*/ 4716702 h 12763747"/>
              <a:gd name="connsiteX10" fmla="*/ 660628 w 12819119"/>
              <a:gd name="connsiteY10" fmla="*/ 3153495 h 12763747"/>
              <a:gd name="connsiteX0" fmla="*/ 660628 w 12819119"/>
              <a:gd name="connsiteY0" fmla="*/ 3201994 h 12812246"/>
              <a:gd name="connsiteX1" fmla="*/ 5048623 w 12819119"/>
              <a:gd name="connsiteY1" fmla="*/ 698298 h 12812246"/>
              <a:gd name="connsiteX2" fmla="*/ 10841407 w 12819119"/>
              <a:gd name="connsiteY2" fmla="*/ 133410 h 12812246"/>
              <a:gd name="connsiteX3" fmla="*/ 12746208 w 12819119"/>
              <a:gd name="connsiteY3" fmla="*/ 2554807 h 12812246"/>
              <a:gd name="connsiteX4" fmla="*/ 12114441 w 12819119"/>
              <a:gd name="connsiteY4" fmla="*/ 8318298 h 12812246"/>
              <a:gd name="connsiteX5" fmla="*/ 9814587 w 12819119"/>
              <a:gd name="connsiteY5" fmla="*/ 12337700 h 12812246"/>
              <a:gd name="connsiteX6" fmla="*/ 7552733 w 12819119"/>
              <a:gd name="connsiteY6" fmla="*/ 12561797 h 12812246"/>
              <a:gd name="connsiteX7" fmla="*/ 3838132 w 12819119"/>
              <a:gd name="connsiteY7" fmla="*/ 10351354 h 12812246"/>
              <a:gd name="connsiteX8" fmla="*/ 724755 w 12819119"/>
              <a:gd name="connsiteY8" fmla="*/ 6517256 h 12812246"/>
              <a:gd name="connsiteX9" fmla="*/ 29320 w 12819119"/>
              <a:gd name="connsiteY9" fmla="*/ 4765201 h 12812246"/>
              <a:gd name="connsiteX10" fmla="*/ 660628 w 12819119"/>
              <a:gd name="connsiteY10" fmla="*/ 3201994 h 12812246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726445 w 12884936"/>
              <a:gd name="connsiteY0" fmla="*/ 3160459 h 12770711"/>
              <a:gd name="connsiteX1" fmla="*/ 5114440 w 12884936"/>
              <a:gd name="connsiteY1" fmla="*/ 656763 h 12770711"/>
              <a:gd name="connsiteX2" fmla="*/ 10837555 w 12884936"/>
              <a:gd name="connsiteY2" fmla="*/ 91875 h 12770711"/>
              <a:gd name="connsiteX3" fmla="*/ 12812025 w 12884936"/>
              <a:gd name="connsiteY3" fmla="*/ 2513272 h 12770711"/>
              <a:gd name="connsiteX4" fmla="*/ 12180258 w 12884936"/>
              <a:gd name="connsiteY4" fmla="*/ 8276763 h 12770711"/>
              <a:gd name="connsiteX5" fmla="*/ 9880404 w 12884936"/>
              <a:gd name="connsiteY5" fmla="*/ 12296165 h 12770711"/>
              <a:gd name="connsiteX6" fmla="*/ 7618550 w 12884936"/>
              <a:gd name="connsiteY6" fmla="*/ 12520262 h 12770711"/>
              <a:gd name="connsiteX7" fmla="*/ 3903949 w 12884936"/>
              <a:gd name="connsiteY7" fmla="*/ 10309819 h 12770711"/>
              <a:gd name="connsiteX8" fmla="*/ 790572 w 12884936"/>
              <a:gd name="connsiteY8" fmla="*/ 6475721 h 12770711"/>
              <a:gd name="connsiteX9" fmla="*/ 95137 w 12884936"/>
              <a:gd name="connsiteY9" fmla="*/ 4723666 h 12770711"/>
              <a:gd name="connsiteX10" fmla="*/ 726445 w 12884936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83915 w 12842406"/>
              <a:gd name="connsiteY0" fmla="*/ 3160459 h 12770711"/>
              <a:gd name="connsiteX1" fmla="*/ 5071910 w 12842406"/>
              <a:gd name="connsiteY1" fmla="*/ 656763 h 12770711"/>
              <a:gd name="connsiteX2" fmla="*/ 10795025 w 12842406"/>
              <a:gd name="connsiteY2" fmla="*/ 91875 h 12770711"/>
              <a:gd name="connsiteX3" fmla="*/ 12769495 w 12842406"/>
              <a:gd name="connsiteY3" fmla="*/ 2513272 h 12770711"/>
              <a:gd name="connsiteX4" fmla="*/ 12137728 w 12842406"/>
              <a:gd name="connsiteY4" fmla="*/ 8276763 h 12770711"/>
              <a:gd name="connsiteX5" fmla="*/ 9837874 w 12842406"/>
              <a:gd name="connsiteY5" fmla="*/ 12296165 h 12770711"/>
              <a:gd name="connsiteX6" fmla="*/ 7576020 w 12842406"/>
              <a:gd name="connsiteY6" fmla="*/ 12520262 h 12770711"/>
              <a:gd name="connsiteX7" fmla="*/ 3861419 w 12842406"/>
              <a:gd name="connsiteY7" fmla="*/ 10309819 h 12770711"/>
              <a:gd name="connsiteX8" fmla="*/ 748042 w 12842406"/>
              <a:gd name="connsiteY8" fmla="*/ 6475721 h 12770711"/>
              <a:gd name="connsiteX9" fmla="*/ 52607 w 12842406"/>
              <a:gd name="connsiteY9" fmla="*/ 4723666 h 12770711"/>
              <a:gd name="connsiteX10" fmla="*/ 683915 w 12842406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9497"/>
              <a:gd name="connsiteX1" fmla="*/ 5051125 w 12821621"/>
              <a:gd name="connsiteY1" fmla="*/ 656763 h 12779497"/>
              <a:gd name="connsiteX2" fmla="*/ 10774240 w 12821621"/>
              <a:gd name="connsiteY2" fmla="*/ 91875 h 12779497"/>
              <a:gd name="connsiteX3" fmla="*/ 12748710 w 12821621"/>
              <a:gd name="connsiteY3" fmla="*/ 2513272 h 12779497"/>
              <a:gd name="connsiteX4" fmla="*/ 12116943 w 12821621"/>
              <a:gd name="connsiteY4" fmla="*/ 8276763 h 12779497"/>
              <a:gd name="connsiteX5" fmla="*/ 9817089 w 12821621"/>
              <a:gd name="connsiteY5" fmla="*/ 12296165 h 12779497"/>
              <a:gd name="connsiteX6" fmla="*/ 7546527 w 12821621"/>
              <a:gd name="connsiteY6" fmla="*/ 12537679 h 12779497"/>
              <a:gd name="connsiteX7" fmla="*/ 3840634 w 12821621"/>
              <a:gd name="connsiteY7" fmla="*/ 10309819 h 12779497"/>
              <a:gd name="connsiteX8" fmla="*/ 727257 w 12821621"/>
              <a:gd name="connsiteY8" fmla="*/ 6475721 h 12779497"/>
              <a:gd name="connsiteX9" fmla="*/ 31822 w 12821621"/>
              <a:gd name="connsiteY9" fmla="*/ 4723666 h 12779497"/>
              <a:gd name="connsiteX10" fmla="*/ 663130 w 12821621"/>
              <a:gd name="connsiteY10" fmla="*/ 3160459 h 12779497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81361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95017"/>
              <a:gd name="connsiteX1" fmla="*/ 5051125 w 12821621"/>
              <a:gd name="connsiteY1" fmla="*/ 656763 h 12795017"/>
              <a:gd name="connsiteX2" fmla="*/ 10774240 w 12821621"/>
              <a:gd name="connsiteY2" fmla="*/ 91875 h 12795017"/>
              <a:gd name="connsiteX3" fmla="*/ 12748710 w 12821621"/>
              <a:gd name="connsiteY3" fmla="*/ 2513272 h 12795017"/>
              <a:gd name="connsiteX4" fmla="*/ 12116943 w 12821621"/>
              <a:gd name="connsiteY4" fmla="*/ 8276763 h 12795017"/>
              <a:gd name="connsiteX5" fmla="*/ 9817089 w 12821621"/>
              <a:gd name="connsiteY5" fmla="*/ 12296165 h 12795017"/>
              <a:gd name="connsiteX6" fmla="*/ 7581361 w 12821621"/>
              <a:gd name="connsiteY6" fmla="*/ 12520262 h 12795017"/>
              <a:gd name="connsiteX7" fmla="*/ 3840634 w 12821621"/>
              <a:gd name="connsiteY7" fmla="*/ 10309819 h 12795017"/>
              <a:gd name="connsiteX8" fmla="*/ 727257 w 12821621"/>
              <a:gd name="connsiteY8" fmla="*/ 6475721 h 12795017"/>
              <a:gd name="connsiteX9" fmla="*/ 31822 w 12821621"/>
              <a:gd name="connsiteY9" fmla="*/ 4723666 h 12795017"/>
              <a:gd name="connsiteX10" fmla="*/ 663130 w 12821621"/>
              <a:gd name="connsiteY10" fmla="*/ 3160459 h 12795017"/>
              <a:gd name="connsiteX0" fmla="*/ 663130 w 12821621"/>
              <a:gd name="connsiteY0" fmla="*/ 3160459 h 12771849"/>
              <a:gd name="connsiteX1" fmla="*/ 5051125 w 12821621"/>
              <a:gd name="connsiteY1" fmla="*/ 656763 h 12771849"/>
              <a:gd name="connsiteX2" fmla="*/ 10774240 w 12821621"/>
              <a:gd name="connsiteY2" fmla="*/ 91875 h 12771849"/>
              <a:gd name="connsiteX3" fmla="*/ 12748710 w 12821621"/>
              <a:gd name="connsiteY3" fmla="*/ 2513272 h 12771849"/>
              <a:gd name="connsiteX4" fmla="*/ 12116943 w 12821621"/>
              <a:gd name="connsiteY4" fmla="*/ 8276763 h 12771849"/>
              <a:gd name="connsiteX5" fmla="*/ 9817089 w 12821621"/>
              <a:gd name="connsiteY5" fmla="*/ 12296165 h 12771849"/>
              <a:gd name="connsiteX6" fmla="*/ 7581361 w 12821621"/>
              <a:gd name="connsiteY6" fmla="*/ 12520262 h 12771849"/>
              <a:gd name="connsiteX7" fmla="*/ 3840634 w 12821621"/>
              <a:gd name="connsiteY7" fmla="*/ 10309819 h 12771849"/>
              <a:gd name="connsiteX8" fmla="*/ 727257 w 12821621"/>
              <a:gd name="connsiteY8" fmla="*/ 6475721 h 12771849"/>
              <a:gd name="connsiteX9" fmla="*/ 31822 w 12821621"/>
              <a:gd name="connsiteY9" fmla="*/ 4723666 h 12771849"/>
              <a:gd name="connsiteX10" fmla="*/ 663130 w 12821621"/>
              <a:gd name="connsiteY10" fmla="*/ 3160459 h 12771849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66150"/>
              <a:gd name="connsiteX1" fmla="*/ 5051125 w 12821621"/>
              <a:gd name="connsiteY1" fmla="*/ 656763 h 12766150"/>
              <a:gd name="connsiteX2" fmla="*/ 10774240 w 12821621"/>
              <a:gd name="connsiteY2" fmla="*/ 91875 h 12766150"/>
              <a:gd name="connsiteX3" fmla="*/ 12748710 w 12821621"/>
              <a:gd name="connsiteY3" fmla="*/ 2513272 h 12766150"/>
              <a:gd name="connsiteX4" fmla="*/ 12116943 w 12821621"/>
              <a:gd name="connsiteY4" fmla="*/ 8276763 h 12766150"/>
              <a:gd name="connsiteX5" fmla="*/ 9817089 w 12821621"/>
              <a:gd name="connsiteY5" fmla="*/ 12296165 h 12766150"/>
              <a:gd name="connsiteX6" fmla="*/ 7581361 w 12821621"/>
              <a:gd name="connsiteY6" fmla="*/ 12520262 h 12766150"/>
              <a:gd name="connsiteX7" fmla="*/ 3840634 w 12821621"/>
              <a:gd name="connsiteY7" fmla="*/ 10309819 h 12766150"/>
              <a:gd name="connsiteX8" fmla="*/ 727257 w 12821621"/>
              <a:gd name="connsiteY8" fmla="*/ 6475721 h 12766150"/>
              <a:gd name="connsiteX9" fmla="*/ 31822 w 12821621"/>
              <a:gd name="connsiteY9" fmla="*/ 4723666 h 12766150"/>
              <a:gd name="connsiteX10" fmla="*/ 663130 w 12821621"/>
              <a:gd name="connsiteY10" fmla="*/ 3160459 h 12766150"/>
              <a:gd name="connsiteX0" fmla="*/ 663130 w 12843845"/>
              <a:gd name="connsiteY0" fmla="*/ 3160459 h 12766150"/>
              <a:gd name="connsiteX1" fmla="*/ 5051125 w 12843845"/>
              <a:gd name="connsiteY1" fmla="*/ 656763 h 12766150"/>
              <a:gd name="connsiteX2" fmla="*/ 10774240 w 12843845"/>
              <a:gd name="connsiteY2" fmla="*/ 91875 h 12766150"/>
              <a:gd name="connsiteX3" fmla="*/ 12748710 w 12843845"/>
              <a:gd name="connsiteY3" fmla="*/ 2513272 h 12766150"/>
              <a:gd name="connsiteX4" fmla="*/ 12116943 w 12843845"/>
              <a:gd name="connsiteY4" fmla="*/ 8276763 h 12766150"/>
              <a:gd name="connsiteX5" fmla="*/ 9817089 w 12843845"/>
              <a:gd name="connsiteY5" fmla="*/ 12296165 h 12766150"/>
              <a:gd name="connsiteX6" fmla="*/ 7581361 w 12843845"/>
              <a:gd name="connsiteY6" fmla="*/ 12520262 h 12766150"/>
              <a:gd name="connsiteX7" fmla="*/ 3840634 w 12843845"/>
              <a:gd name="connsiteY7" fmla="*/ 10309819 h 12766150"/>
              <a:gd name="connsiteX8" fmla="*/ 727257 w 12843845"/>
              <a:gd name="connsiteY8" fmla="*/ 6475721 h 12766150"/>
              <a:gd name="connsiteX9" fmla="*/ 31822 w 12843845"/>
              <a:gd name="connsiteY9" fmla="*/ 4723666 h 12766150"/>
              <a:gd name="connsiteX10" fmla="*/ 663130 w 12843845"/>
              <a:gd name="connsiteY10" fmla="*/ 3160459 h 12766150"/>
              <a:gd name="connsiteX0" fmla="*/ 663130 w 12804028"/>
              <a:gd name="connsiteY0" fmla="*/ 3160459 h 12766150"/>
              <a:gd name="connsiteX1" fmla="*/ 5051125 w 12804028"/>
              <a:gd name="connsiteY1" fmla="*/ 656763 h 12766150"/>
              <a:gd name="connsiteX2" fmla="*/ 10774240 w 12804028"/>
              <a:gd name="connsiteY2" fmla="*/ 91875 h 12766150"/>
              <a:gd name="connsiteX3" fmla="*/ 12748710 w 12804028"/>
              <a:gd name="connsiteY3" fmla="*/ 2513272 h 12766150"/>
              <a:gd name="connsiteX4" fmla="*/ 12116943 w 12804028"/>
              <a:gd name="connsiteY4" fmla="*/ 8276763 h 12766150"/>
              <a:gd name="connsiteX5" fmla="*/ 9817089 w 12804028"/>
              <a:gd name="connsiteY5" fmla="*/ 12296165 h 12766150"/>
              <a:gd name="connsiteX6" fmla="*/ 7581361 w 12804028"/>
              <a:gd name="connsiteY6" fmla="*/ 12520262 h 12766150"/>
              <a:gd name="connsiteX7" fmla="*/ 3840634 w 12804028"/>
              <a:gd name="connsiteY7" fmla="*/ 10309819 h 12766150"/>
              <a:gd name="connsiteX8" fmla="*/ 727257 w 12804028"/>
              <a:gd name="connsiteY8" fmla="*/ 6475721 h 12766150"/>
              <a:gd name="connsiteX9" fmla="*/ 31822 w 12804028"/>
              <a:gd name="connsiteY9" fmla="*/ 4723666 h 12766150"/>
              <a:gd name="connsiteX10" fmla="*/ 663130 w 12804028"/>
              <a:gd name="connsiteY10" fmla="*/ 3160459 h 12766150"/>
              <a:gd name="connsiteX0" fmla="*/ 663130 w 12790534"/>
              <a:gd name="connsiteY0" fmla="*/ 3160459 h 12766150"/>
              <a:gd name="connsiteX1" fmla="*/ 5051125 w 12790534"/>
              <a:gd name="connsiteY1" fmla="*/ 656763 h 12766150"/>
              <a:gd name="connsiteX2" fmla="*/ 10774240 w 12790534"/>
              <a:gd name="connsiteY2" fmla="*/ 91875 h 12766150"/>
              <a:gd name="connsiteX3" fmla="*/ 12740002 w 12790534"/>
              <a:gd name="connsiteY3" fmla="*/ 2530690 h 12766150"/>
              <a:gd name="connsiteX4" fmla="*/ 12116943 w 12790534"/>
              <a:gd name="connsiteY4" fmla="*/ 8276763 h 12766150"/>
              <a:gd name="connsiteX5" fmla="*/ 9817089 w 12790534"/>
              <a:gd name="connsiteY5" fmla="*/ 12296165 h 12766150"/>
              <a:gd name="connsiteX6" fmla="*/ 7581361 w 12790534"/>
              <a:gd name="connsiteY6" fmla="*/ 12520262 h 12766150"/>
              <a:gd name="connsiteX7" fmla="*/ 3840634 w 12790534"/>
              <a:gd name="connsiteY7" fmla="*/ 10309819 h 12766150"/>
              <a:gd name="connsiteX8" fmla="*/ 727257 w 12790534"/>
              <a:gd name="connsiteY8" fmla="*/ 6475721 h 12766150"/>
              <a:gd name="connsiteX9" fmla="*/ 31822 w 12790534"/>
              <a:gd name="connsiteY9" fmla="*/ 4723666 h 12766150"/>
              <a:gd name="connsiteX10" fmla="*/ 663130 w 12790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34351"/>
              <a:gd name="connsiteY0" fmla="*/ 3160459 h 12766150"/>
              <a:gd name="connsiteX1" fmla="*/ 5051125 w 12834351"/>
              <a:gd name="connsiteY1" fmla="*/ 656763 h 12766150"/>
              <a:gd name="connsiteX2" fmla="*/ 10774240 w 12834351"/>
              <a:gd name="connsiteY2" fmla="*/ 91875 h 12766150"/>
              <a:gd name="connsiteX3" fmla="*/ 12748711 w 12834351"/>
              <a:gd name="connsiteY3" fmla="*/ 2565524 h 12766150"/>
              <a:gd name="connsiteX4" fmla="*/ 12116943 w 12834351"/>
              <a:gd name="connsiteY4" fmla="*/ 8276763 h 12766150"/>
              <a:gd name="connsiteX5" fmla="*/ 9817089 w 12834351"/>
              <a:gd name="connsiteY5" fmla="*/ 12296165 h 12766150"/>
              <a:gd name="connsiteX6" fmla="*/ 7581361 w 12834351"/>
              <a:gd name="connsiteY6" fmla="*/ 12520262 h 12766150"/>
              <a:gd name="connsiteX7" fmla="*/ 3840634 w 12834351"/>
              <a:gd name="connsiteY7" fmla="*/ 10309819 h 12766150"/>
              <a:gd name="connsiteX8" fmla="*/ 727257 w 12834351"/>
              <a:gd name="connsiteY8" fmla="*/ 6475721 h 12766150"/>
              <a:gd name="connsiteX9" fmla="*/ 31822 w 12834351"/>
              <a:gd name="connsiteY9" fmla="*/ 4723666 h 12766150"/>
              <a:gd name="connsiteX10" fmla="*/ 663130 w 12834351"/>
              <a:gd name="connsiteY10" fmla="*/ 3160459 h 12766150"/>
              <a:gd name="connsiteX0" fmla="*/ 663130 w 12834351"/>
              <a:gd name="connsiteY0" fmla="*/ 3258559 h 12864250"/>
              <a:gd name="connsiteX1" fmla="*/ 5051125 w 12834351"/>
              <a:gd name="connsiteY1" fmla="*/ 754863 h 12864250"/>
              <a:gd name="connsiteX2" fmla="*/ 10774240 w 12834351"/>
              <a:gd name="connsiteY2" fmla="*/ 189975 h 12864250"/>
              <a:gd name="connsiteX3" fmla="*/ 12748711 w 12834351"/>
              <a:gd name="connsiteY3" fmla="*/ 2663624 h 12864250"/>
              <a:gd name="connsiteX4" fmla="*/ 12116943 w 12834351"/>
              <a:gd name="connsiteY4" fmla="*/ 8374863 h 12864250"/>
              <a:gd name="connsiteX5" fmla="*/ 9817089 w 12834351"/>
              <a:gd name="connsiteY5" fmla="*/ 12394265 h 12864250"/>
              <a:gd name="connsiteX6" fmla="*/ 7581361 w 12834351"/>
              <a:gd name="connsiteY6" fmla="*/ 12618362 h 12864250"/>
              <a:gd name="connsiteX7" fmla="*/ 3840634 w 12834351"/>
              <a:gd name="connsiteY7" fmla="*/ 10407919 h 12864250"/>
              <a:gd name="connsiteX8" fmla="*/ 727257 w 12834351"/>
              <a:gd name="connsiteY8" fmla="*/ 6573821 h 12864250"/>
              <a:gd name="connsiteX9" fmla="*/ 31822 w 12834351"/>
              <a:gd name="connsiteY9" fmla="*/ 4821766 h 12864250"/>
              <a:gd name="connsiteX10" fmla="*/ 663130 w 12834351"/>
              <a:gd name="connsiteY10" fmla="*/ 3258559 h 12864250"/>
              <a:gd name="connsiteX0" fmla="*/ 663130 w 12834351"/>
              <a:gd name="connsiteY0" fmla="*/ 3174915 h 12780606"/>
              <a:gd name="connsiteX1" fmla="*/ 5051125 w 12834351"/>
              <a:gd name="connsiteY1" fmla="*/ 671219 h 12780606"/>
              <a:gd name="connsiteX2" fmla="*/ 10774240 w 12834351"/>
              <a:gd name="connsiteY2" fmla="*/ 106331 h 12780606"/>
              <a:gd name="connsiteX3" fmla="*/ 12748711 w 12834351"/>
              <a:gd name="connsiteY3" fmla="*/ 2579980 h 12780606"/>
              <a:gd name="connsiteX4" fmla="*/ 12116943 w 12834351"/>
              <a:gd name="connsiteY4" fmla="*/ 8291219 h 12780606"/>
              <a:gd name="connsiteX5" fmla="*/ 9817089 w 12834351"/>
              <a:gd name="connsiteY5" fmla="*/ 12310621 h 12780606"/>
              <a:gd name="connsiteX6" fmla="*/ 7581361 w 12834351"/>
              <a:gd name="connsiteY6" fmla="*/ 12534718 h 12780606"/>
              <a:gd name="connsiteX7" fmla="*/ 3840634 w 12834351"/>
              <a:gd name="connsiteY7" fmla="*/ 10324275 h 12780606"/>
              <a:gd name="connsiteX8" fmla="*/ 727257 w 12834351"/>
              <a:gd name="connsiteY8" fmla="*/ 6490177 h 12780606"/>
              <a:gd name="connsiteX9" fmla="*/ 31822 w 12834351"/>
              <a:gd name="connsiteY9" fmla="*/ 4738122 h 12780606"/>
              <a:gd name="connsiteX10" fmla="*/ 663130 w 12834351"/>
              <a:gd name="connsiteY10" fmla="*/ 3174915 h 12780606"/>
              <a:gd name="connsiteX0" fmla="*/ 663130 w 12834351"/>
              <a:gd name="connsiteY0" fmla="*/ 3209491 h 12815182"/>
              <a:gd name="connsiteX1" fmla="*/ 5051125 w 12834351"/>
              <a:gd name="connsiteY1" fmla="*/ 705795 h 12815182"/>
              <a:gd name="connsiteX2" fmla="*/ 10774240 w 12834351"/>
              <a:gd name="connsiteY2" fmla="*/ 140907 h 12815182"/>
              <a:gd name="connsiteX3" fmla="*/ 12748711 w 12834351"/>
              <a:gd name="connsiteY3" fmla="*/ 2614556 h 12815182"/>
              <a:gd name="connsiteX4" fmla="*/ 12116943 w 12834351"/>
              <a:gd name="connsiteY4" fmla="*/ 8325795 h 12815182"/>
              <a:gd name="connsiteX5" fmla="*/ 9817089 w 12834351"/>
              <a:gd name="connsiteY5" fmla="*/ 12345197 h 12815182"/>
              <a:gd name="connsiteX6" fmla="*/ 7581361 w 12834351"/>
              <a:gd name="connsiteY6" fmla="*/ 12569294 h 12815182"/>
              <a:gd name="connsiteX7" fmla="*/ 3840634 w 12834351"/>
              <a:gd name="connsiteY7" fmla="*/ 10358851 h 12815182"/>
              <a:gd name="connsiteX8" fmla="*/ 727257 w 12834351"/>
              <a:gd name="connsiteY8" fmla="*/ 6524753 h 12815182"/>
              <a:gd name="connsiteX9" fmla="*/ 31822 w 12834351"/>
              <a:gd name="connsiteY9" fmla="*/ 4772698 h 12815182"/>
              <a:gd name="connsiteX10" fmla="*/ 663130 w 12834351"/>
              <a:gd name="connsiteY10" fmla="*/ 3209491 h 12815182"/>
              <a:gd name="connsiteX0" fmla="*/ 663130 w 12834351"/>
              <a:gd name="connsiteY0" fmla="*/ 3175410 h 12781101"/>
              <a:gd name="connsiteX1" fmla="*/ 5051125 w 12834351"/>
              <a:gd name="connsiteY1" fmla="*/ 671714 h 12781101"/>
              <a:gd name="connsiteX2" fmla="*/ 10774240 w 12834351"/>
              <a:gd name="connsiteY2" fmla="*/ 106826 h 12781101"/>
              <a:gd name="connsiteX3" fmla="*/ 12748711 w 12834351"/>
              <a:gd name="connsiteY3" fmla="*/ 2580475 h 12781101"/>
              <a:gd name="connsiteX4" fmla="*/ 12116943 w 12834351"/>
              <a:gd name="connsiteY4" fmla="*/ 8291714 h 12781101"/>
              <a:gd name="connsiteX5" fmla="*/ 9817089 w 12834351"/>
              <a:gd name="connsiteY5" fmla="*/ 12311116 h 12781101"/>
              <a:gd name="connsiteX6" fmla="*/ 7581361 w 12834351"/>
              <a:gd name="connsiteY6" fmla="*/ 12535213 h 12781101"/>
              <a:gd name="connsiteX7" fmla="*/ 3840634 w 12834351"/>
              <a:gd name="connsiteY7" fmla="*/ 10324770 h 12781101"/>
              <a:gd name="connsiteX8" fmla="*/ 727257 w 12834351"/>
              <a:gd name="connsiteY8" fmla="*/ 6490672 h 12781101"/>
              <a:gd name="connsiteX9" fmla="*/ 31822 w 12834351"/>
              <a:gd name="connsiteY9" fmla="*/ 4738617 h 12781101"/>
              <a:gd name="connsiteX10" fmla="*/ 663130 w 12834351"/>
              <a:gd name="connsiteY10" fmla="*/ 3175410 h 12781101"/>
              <a:gd name="connsiteX0" fmla="*/ 663130 w 12834351"/>
              <a:gd name="connsiteY0" fmla="*/ 3183351 h 12789042"/>
              <a:gd name="connsiteX1" fmla="*/ 5051125 w 12834351"/>
              <a:gd name="connsiteY1" fmla="*/ 679655 h 12789042"/>
              <a:gd name="connsiteX2" fmla="*/ 10774240 w 12834351"/>
              <a:gd name="connsiteY2" fmla="*/ 114767 h 12789042"/>
              <a:gd name="connsiteX3" fmla="*/ 12748711 w 12834351"/>
              <a:gd name="connsiteY3" fmla="*/ 2588416 h 12789042"/>
              <a:gd name="connsiteX4" fmla="*/ 12116943 w 12834351"/>
              <a:gd name="connsiteY4" fmla="*/ 8299655 h 12789042"/>
              <a:gd name="connsiteX5" fmla="*/ 9817089 w 12834351"/>
              <a:gd name="connsiteY5" fmla="*/ 12319057 h 12789042"/>
              <a:gd name="connsiteX6" fmla="*/ 7581361 w 12834351"/>
              <a:gd name="connsiteY6" fmla="*/ 12543154 h 12789042"/>
              <a:gd name="connsiteX7" fmla="*/ 3840634 w 12834351"/>
              <a:gd name="connsiteY7" fmla="*/ 10332711 h 12789042"/>
              <a:gd name="connsiteX8" fmla="*/ 727257 w 12834351"/>
              <a:gd name="connsiteY8" fmla="*/ 6498613 h 12789042"/>
              <a:gd name="connsiteX9" fmla="*/ 31822 w 12834351"/>
              <a:gd name="connsiteY9" fmla="*/ 4746558 h 12789042"/>
              <a:gd name="connsiteX10" fmla="*/ 663130 w 12834351"/>
              <a:gd name="connsiteY10" fmla="*/ 3183351 h 1278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>
            <a:normAutofit/>
          </a:bodyPr>
          <a:lstStyle/>
          <a:p>
            <a:pPr lvl="0"/>
            <a:endParaRPr lang="en-US" noProof="0"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74787984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t page + cu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996481" y="241234"/>
            <a:ext cx="4812882" cy="6394521"/>
          </a:xfrm>
          <a:custGeom>
            <a:avLst/>
            <a:gdLst>
              <a:gd name="connsiteX0" fmla="*/ 0 w 9320213"/>
              <a:gd name="connsiteY0" fmla="*/ 0 h 11266188"/>
              <a:gd name="connsiteX1" fmla="*/ 9320213 w 9320213"/>
              <a:gd name="connsiteY1" fmla="*/ 0 h 11266188"/>
              <a:gd name="connsiteX2" fmla="*/ 9320213 w 9320213"/>
              <a:gd name="connsiteY2" fmla="*/ 11266188 h 11266188"/>
              <a:gd name="connsiteX3" fmla="*/ 0 w 9320213"/>
              <a:gd name="connsiteY3" fmla="*/ 11266188 h 11266188"/>
              <a:gd name="connsiteX4" fmla="*/ 0 w 9320213"/>
              <a:gd name="connsiteY4" fmla="*/ 0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1274618 w 10594831"/>
              <a:gd name="connsiteY3" fmla="*/ 11266188 h 11266188"/>
              <a:gd name="connsiteX4" fmla="*/ 0 w 10594831"/>
              <a:gd name="connsiteY4" fmla="*/ 2216727 h 11266188"/>
              <a:gd name="connsiteX0" fmla="*/ 0 w 10594831"/>
              <a:gd name="connsiteY0" fmla="*/ 2216727 h 11266188"/>
              <a:gd name="connsiteX1" fmla="*/ 10594831 w 10594831"/>
              <a:gd name="connsiteY1" fmla="*/ 0 h 11266188"/>
              <a:gd name="connsiteX2" fmla="*/ 10594831 w 10594831"/>
              <a:gd name="connsiteY2" fmla="*/ 11266188 h 11266188"/>
              <a:gd name="connsiteX3" fmla="*/ 55418 w 10594831"/>
              <a:gd name="connsiteY3" fmla="*/ 5558115 h 11266188"/>
              <a:gd name="connsiteX4" fmla="*/ 0 w 10594831"/>
              <a:gd name="connsiteY4" fmla="*/ 2216727 h 11266188"/>
              <a:gd name="connsiteX0" fmla="*/ 0 w 10594831"/>
              <a:gd name="connsiteY0" fmla="*/ 2216727 h 11515570"/>
              <a:gd name="connsiteX1" fmla="*/ 10594831 w 10594831"/>
              <a:gd name="connsiteY1" fmla="*/ 0 h 11515570"/>
              <a:gd name="connsiteX2" fmla="*/ 6909522 w 10594831"/>
              <a:gd name="connsiteY2" fmla="*/ 11515570 h 11515570"/>
              <a:gd name="connsiteX3" fmla="*/ 55418 w 10594831"/>
              <a:gd name="connsiteY3" fmla="*/ 5558115 h 11515570"/>
              <a:gd name="connsiteX4" fmla="*/ 0 w 10594831"/>
              <a:gd name="connsiteY4" fmla="*/ 2216727 h 11515570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6909522 w 10206904"/>
              <a:gd name="connsiteY2" fmla="*/ 12402261 h 12402261"/>
              <a:gd name="connsiteX3" fmla="*/ 55418 w 10206904"/>
              <a:gd name="connsiteY3" fmla="*/ 6444806 h 12402261"/>
              <a:gd name="connsiteX4" fmla="*/ 0 w 10206904"/>
              <a:gd name="connsiteY4" fmla="*/ 3103418 h 12402261"/>
              <a:gd name="connsiteX0" fmla="*/ 0 w 10206904"/>
              <a:gd name="connsiteY0" fmla="*/ 3103418 h 12402261"/>
              <a:gd name="connsiteX1" fmla="*/ 10206904 w 10206904"/>
              <a:gd name="connsiteY1" fmla="*/ 0 h 12402261"/>
              <a:gd name="connsiteX2" fmla="*/ 8821450 w 10206904"/>
              <a:gd name="connsiteY2" fmla="*/ 5116304 h 12402261"/>
              <a:gd name="connsiteX3" fmla="*/ 6909522 w 10206904"/>
              <a:gd name="connsiteY3" fmla="*/ 12402261 h 12402261"/>
              <a:gd name="connsiteX4" fmla="*/ 55418 w 10206904"/>
              <a:gd name="connsiteY4" fmla="*/ 6444806 h 12402261"/>
              <a:gd name="connsiteX5" fmla="*/ 0 w 10206904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6909522 w 12146540"/>
              <a:gd name="connsiteY3" fmla="*/ 12402261 h 12402261"/>
              <a:gd name="connsiteX4" fmla="*/ 55418 w 12146540"/>
              <a:gd name="connsiteY4" fmla="*/ 6444806 h 12402261"/>
              <a:gd name="connsiteX5" fmla="*/ 0 w 12146540"/>
              <a:gd name="connsiteY5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26250 w 12146540"/>
              <a:gd name="connsiteY3" fmla="*/ 8081177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10206904 w 12146540"/>
              <a:gd name="connsiteY1" fmla="*/ 0 h 12402261"/>
              <a:gd name="connsiteX2" fmla="*/ 12146540 w 12146540"/>
              <a:gd name="connsiteY2" fmla="*/ 2456231 h 12402261"/>
              <a:gd name="connsiteX3" fmla="*/ 9153959 w 12146540"/>
              <a:gd name="connsiteY3" fmla="*/ 12265250 h 12402261"/>
              <a:gd name="connsiteX4" fmla="*/ 6909522 w 12146540"/>
              <a:gd name="connsiteY4" fmla="*/ 12402261 h 12402261"/>
              <a:gd name="connsiteX5" fmla="*/ 55418 w 12146540"/>
              <a:gd name="connsiteY5" fmla="*/ 6444806 h 12402261"/>
              <a:gd name="connsiteX6" fmla="*/ 0 w 12146540"/>
              <a:gd name="connsiteY6" fmla="*/ 3103418 h 12402261"/>
              <a:gd name="connsiteX0" fmla="*/ 0 w 12146540"/>
              <a:gd name="connsiteY0" fmla="*/ 3103418 h 12402261"/>
              <a:gd name="connsiteX1" fmla="*/ 5080722 w 12146540"/>
              <a:gd name="connsiteY1" fmla="*/ 1569540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55418 w 12146540"/>
              <a:gd name="connsiteY6" fmla="*/ 6444806 h 12402261"/>
              <a:gd name="connsiteX7" fmla="*/ 0 w 12146540"/>
              <a:gd name="connsiteY7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916941 w 12146540"/>
              <a:gd name="connsiteY6" fmla="*/ 9799140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9153959 w 12146540"/>
              <a:gd name="connsiteY4" fmla="*/ 12265250 h 12402261"/>
              <a:gd name="connsiteX5" fmla="*/ 6909522 w 12146540"/>
              <a:gd name="connsiteY5" fmla="*/ 12402261 h 12402261"/>
              <a:gd name="connsiteX6" fmla="*/ 3168795 w 12146540"/>
              <a:gd name="connsiteY6" fmla="*/ 10270195 h 12402261"/>
              <a:gd name="connsiteX7" fmla="*/ 55418 w 12146540"/>
              <a:gd name="connsiteY7" fmla="*/ 6444806 h 12402261"/>
              <a:gd name="connsiteX8" fmla="*/ 0 w 12146540"/>
              <a:gd name="connsiteY8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0733377 w 12146540"/>
              <a:gd name="connsiteY4" fmla="*/ 7249904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0 w 12146540"/>
              <a:gd name="connsiteY9" fmla="*/ 3103418 h 12402261"/>
              <a:gd name="connsiteX0" fmla="*/ 0 w 12146540"/>
              <a:gd name="connsiteY0" fmla="*/ 3103418 h 12402261"/>
              <a:gd name="connsiteX1" fmla="*/ 4387995 w 12146540"/>
              <a:gd name="connsiteY1" fmla="*/ 599722 h 12402261"/>
              <a:gd name="connsiteX2" fmla="*/ 10206904 w 12146540"/>
              <a:gd name="connsiteY2" fmla="*/ 0 h 12402261"/>
              <a:gd name="connsiteX3" fmla="*/ 12146540 w 12146540"/>
              <a:gd name="connsiteY3" fmla="*/ 2456231 h 12402261"/>
              <a:gd name="connsiteX4" fmla="*/ 11453813 w 12146540"/>
              <a:gd name="connsiteY4" fmla="*/ 8219722 h 12402261"/>
              <a:gd name="connsiteX5" fmla="*/ 9153959 w 12146540"/>
              <a:gd name="connsiteY5" fmla="*/ 12265250 h 12402261"/>
              <a:gd name="connsiteX6" fmla="*/ 6909522 w 12146540"/>
              <a:gd name="connsiteY6" fmla="*/ 12402261 h 12402261"/>
              <a:gd name="connsiteX7" fmla="*/ 3168795 w 12146540"/>
              <a:gd name="connsiteY7" fmla="*/ 10270195 h 12402261"/>
              <a:gd name="connsiteX8" fmla="*/ 55418 w 12146540"/>
              <a:gd name="connsiteY8" fmla="*/ 6444806 h 12402261"/>
              <a:gd name="connsiteX9" fmla="*/ 21834 w 12146540"/>
              <a:gd name="connsiteY9" fmla="*/ 4509871 h 12402261"/>
              <a:gd name="connsiteX10" fmla="*/ 0 w 12146540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31308 w 12777848"/>
              <a:gd name="connsiteY0" fmla="*/ 3103418 h 12402261"/>
              <a:gd name="connsiteX1" fmla="*/ 5019303 w 12777848"/>
              <a:gd name="connsiteY1" fmla="*/ 599722 h 12402261"/>
              <a:gd name="connsiteX2" fmla="*/ 10838212 w 12777848"/>
              <a:gd name="connsiteY2" fmla="*/ 0 h 12402261"/>
              <a:gd name="connsiteX3" fmla="*/ 12777848 w 12777848"/>
              <a:gd name="connsiteY3" fmla="*/ 2456231 h 12402261"/>
              <a:gd name="connsiteX4" fmla="*/ 12085121 w 12777848"/>
              <a:gd name="connsiteY4" fmla="*/ 8219722 h 12402261"/>
              <a:gd name="connsiteX5" fmla="*/ 9785267 w 12777848"/>
              <a:gd name="connsiteY5" fmla="*/ 12265250 h 12402261"/>
              <a:gd name="connsiteX6" fmla="*/ 7540830 w 12777848"/>
              <a:gd name="connsiteY6" fmla="*/ 12402261 h 12402261"/>
              <a:gd name="connsiteX7" fmla="*/ 3800103 w 12777848"/>
              <a:gd name="connsiteY7" fmla="*/ 10270195 h 12402261"/>
              <a:gd name="connsiteX8" fmla="*/ 686726 w 12777848"/>
              <a:gd name="connsiteY8" fmla="*/ 6444806 h 12402261"/>
              <a:gd name="connsiteX9" fmla="*/ 0 w 12777848"/>
              <a:gd name="connsiteY9" fmla="*/ 4666625 h 12402261"/>
              <a:gd name="connsiteX10" fmla="*/ 631308 w 12777848"/>
              <a:gd name="connsiteY10" fmla="*/ 3103418 h 12402261"/>
              <a:gd name="connsiteX0" fmla="*/ 659947 w 12806487"/>
              <a:gd name="connsiteY0" fmla="*/ 3103418 h 12402261"/>
              <a:gd name="connsiteX1" fmla="*/ 5047942 w 12806487"/>
              <a:gd name="connsiteY1" fmla="*/ 599722 h 12402261"/>
              <a:gd name="connsiteX2" fmla="*/ 10866851 w 12806487"/>
              <a:gd name="connsiteY2" fmla="*/ 0 h 12402261"/>
              <a:gd name="connsiteX3" fmla="*/ 12806487 w 12806487"/>
              <a:gd name="connsiteY3" fmla="*/ 2456231 h 12402261"/>
              <a:gd name="connsiteX4" fmla="*/ 12113760 w 12806487"/>
              <a:gd name="connsiteY4" fmla="*/ 8219722 h 12402261"/>
              <a:gd name="connsiteX5" fmla="*/ 9813906 w 12806487"/>
              <a:gd name="connsiteY5" fmla="*/ 12265250 h 12402261"/>
              <a:gd name="connsiteX6" fmla="*/ 7569469 w 12806487"/>
              <a:gd name="connsiteY6" fmla="*/ 12402261 h 12402261"/>
              <a:gd name="connsiteX7" fmla="*/ 3828742 w 12806487"/>
              <a:gd name="connsiteY7" fmla="*/ 10270195 h 12402261"/>
              <a:gd name="connsiteX8" fmla="*/ 715365 w 12806487"/>
              <a:gd name="connsiteY8" fmla="*/ 6444806 h 12402261"/>
              <a:gd name="connsiteX9" fmla="*/ 28639 w 12806487"/>
              <a:gd name="connsiteY9" fmla="*/ 4666625 h 12402261"/>
              <a:gd name="connsiteX10" fmla="*/ 659947 w 12806487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29423 w 12807168"/>
              <a:gd name="connsiteY7" fmla="*/ 10270195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16046 w 12807168"/>
              <a:gd name="connsiteY8" fmla="*/ 6444806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02261"/>
              <a:gd name="connsiteX1" fmla="*/ 5048623 w 12807168"/>
              <a:gd name="connsiteY1" fmla="*/ 599722 h 12402261"/>
              <a:gd name="connsiteX2" fmla="*/ 10867532 w 12807168"/>
              <a:gd name="connsiteY2" fmla="*/ 0 h 12402261"/>
              <a:gd name="connsiteX3" fmla="*/ 12807168 w 12807168"/>
              <a:gd name="connsiteY3" fmla="*/ 2456231 h 12402261"/>
              <a:gd name="connsiteX4" fmla="*/ 12114441 w 12807168"/>
              <a:gd name="connsiteY4" fmla="*/ 8219722 h 12402261"/>
              <a:gd name="connsiteX5" fmla="*/ 9814587 w 12807168"/>
              <a:gd name="connsiteY5" fmla="*/ 12265250 h 12402261"/>
              <a:gd name="connsiteX6" fmla="*/ 7570150 w 12807168"/>
              <a:gd name="connsiteY6" fmla="*/ 12402261 h 12402261"/>
              <a:gd name="connsiteX7" fmla="*/ 3838132 w 12807168"/>
              <a:gd name="connsiteY7" fmla="*/ 10252778 h 12402261"/>
              <a:gd name="connsiteX8" fmla="*/ 724755 w 12807168"/>
              <a:gd name="connsiteY8" fmla="*/ 6418680 h 12402261"/>
              <a:gd name="connsiteX9" fmla="*/ 29320 w 12807168"/>
              <a:gd name="connsiteY9" fmla="*/ 4666625 h 12402261"/>
              <a:gd name="connsiteX10" fmla="*/ 660628 w 12807168"/>
              <a:gd name="connsiteY10" fmla="*/ 3103418 h 1240226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65250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463221"/>
              <a:gd name="connsiteX1" fmla="*/ 5048623 w 12807168"/>
              <a:gd name="connsiteY1" fmla="*/ 599722 h 12463221"/>
              <a:gd name="connsiteX2" fmla="*/ 10867532 w 12807168"/>
              <a:gd name="connsiteY2" fmla="*/ 0 h 12463221"/>
              <a:gd name="connsiteX3" fmla="*/ 12807168 w 12807168"/>
              <a:gd name="connsiteY3" fmla="*/ 2456231 h 12463221"/>
              <a:gd name="connsiteX4" fmla="*/ 12114441 w 12807168"/>
              <a:gd name="connsiteY4" fmla="*/ 8219722 h 12463221"/>
              <a:gd name="connsiteX5" fmla="*/ 9814587 w 12807168"/>
              <a:gd name="connsiteY5" fmla="*/ 12239124 h 12463221"/>
              <a:gd name="connsiteX6" fmla="*/ 7552733 w 12807168"/>
              <a:gd name="connsiteY6" fmla="*/ 12463221 h 12463221"/>
              <a:gd name="connsiteX7" fmla="*/ 3838132 w 12807168"/>
              <a:gd name="connsiteY7" fmla="*/ 10252778 h 12463221"/>
              <a:gd name="connsiteX8" fmla="*/ 724755 w 12807168"/>
              <a:gd name="connsiteY8" fmla="*/ 6418680 h 12463221"/>
              <a:gd name="connsiteX9" fmla="*/ 29320 w 12807168"/>
              <a:gd name="connsiteY9" fmla="*/ 4666625 h 12463221"/>
              <a:gd name="connsiteX10" fmla="*/ 660628 w 12807168"/>
              <a:gd name="connsiteY10" fmla="*/ 3103418 h 12463221"/>
              <a:gd name="connsiteX0" fmla="*/ 660628 w 12807168"/>
              <a:gd name="connsiteY0" fmla="*/ 3103418 h 12603400"/>
              <a:gd name="connsiteX1" fmla="*/ 5048623 w 12807168"/>
              <a:gd name="connsiteY1" fmla="*/ 599722 h 12603400"/>
              <a:gd name="connsiteX2" fmla="*/ 10867532 w 12807168"/>
              <a:gd name="connsiteY2" fmla="*/ 0 h 12603400"/>
              <a:gd name="connsiteX3" fmla="*/ 12807168 w 12807168"/>
              <a:gd name="connsiteY3" fmla="*/ 2456231 h 12603400"/>
              <a:gd name="connsiteX4" fmla="*/ 12114441 w 12807168"/>
              <a:gd name="connsiteY4" fmla="*/ 8219722 h 12603400"/>
              <a:gd name="connsiteX5" fmla="*/ 9814587 w 12807168"/>
              <a:gd name="connsiteY5" fmla="*/ 12239124 h 12603400"/>
              <a:gd name="connsiteX6" fmla="*/ 7552733 w 12807168"/>
              <a:gd name="connsiteY6" fmla="*/ 12463221 h 12603400"/>
              <a:gd name="connsiteX7" fmla="*/ 3838132 w 12807168"/>
              <a:gd name="connsiteY7" fmla="*/ 10252778 h 12603400"/>
              <a:gd name="connsiteX8" fmla="*/ 724755 w 12807168"/>
              <a:gd name="connsiteY8" fmla="*/ 6418680 h 12603400"/>
              <a:gd name="connsiteX9" fmla="*/ 29320 w 12807168"/>
              <a:gd name="connsiteY9" fmla="*/ 4666625 h 12603400"/>
              <a:gd name="connsiteX10" fmla="*/ 660628 w 12807168"/>
              <a:gd name="connsiteY10" fmla="*/ 3103418 h 1260340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807168"/>
              <a:gd name="connsiteY0" fmla="*/ 3103418 h 12713670"/>
              <a:gd name="connsiteX1" fmla="*/ 5048623 w 12807168"/>
              <a:gd name="connsiteY1" fmla="*/ 599722 h 12713670"/>
              <a:gd name="connsiteX2" fmla="*/ 10867532 w 12807168"/>
              <a:gd name="connsiteY2" fmla="*/ 0 h 12713670"/>
              <a:gd name="connsiteX3" fmla="*/ 12807168 w 12807168"/>
              <a:gd name="connsiteY3" fmla="*/ 2456231 h 12713670"/>
              <a:gd name="connsiteX4" fmla="*/ 12114441 w 12807168"/>
              <a:gd name="connsiteY4" fmla="*/ 8219722 h 12713670"/>
              <a:gd name="connsiteX5" fmla="*/ 9814587 w 12807168"/>
              <a:gd name="connsiteY5" fmla="*/ 12239124 h 12713670"/>
              <a:gd name="connsiteX6" fmla="*/ 7552733 w 12807168"/>
              <a:gd name="connsiteY6" fmla="*/ 12463221 h 12713670"/>
              <a:gd name="connsiteX7" fmla="*/ 3838132 w 12807168"/>
              <a:gd name="connsiteY7" fmla="*/ 10252778 h 12713670"/>
              <a:gd name="connsiteX8" fmla="*/ 724755 w 12807168"/>
              <a:gd name="connsiteY8" fmla="*/ 6418680 h 12713670"/>
              <a:gd name="connsiteX9" fmla="*/ 29320 w 12807168"/>
              <a:gd name="connsiteY9" fmla="*/ 4666625 h 12713670"/>
              <a:gd name="connsiteX10" fmla="*/ 660628 w 12807168"/>
              <a:gd name="connsiteY10" fmla="*/ 3103418 h 12713670"/>
              <a:gd name="connsiteX0" fmla="*/ 660628 w 12746208"/>
              <a:gd name="connsiteY0" fmla="*/ 3103418 h 12713670"/>
              <a:gd name="connsiteX1" fmla="*/ 5048623 w 12746208"/>
              <a:gd name="connsiteY1" fmla="*/ 599722 h 12713670"/>
              <a:gd name="connsiteX2" fmla="*/ 10867532 w 12746208"/>
              <a:gd name="connsiteY2" fmla="*/ 0 h 12713670"/>
              <a:gd name="connsiteX3" fmla="*/ 12746208 w 12746208"/>
              <a:gd name="connsiteY3" fmla="*/ 2456231 h 12713670"/>
              <a:gd name="connsiteX4" fmla="*/ 12114441 w 12746208"/>
              <a:gd name="connsiteY4" fmla="*/ 8219722 h 12713670"/>
              <a:gd name="connsiteX5" fmla="*/ 9814587 w 12746208"/>
              <a:gd name="connsiteY5" fmla="*/ 12239124 h 12713670"/>
              <a:gd name="connsiteX6" fmla="*/ 7552733 w 12746208"/>
              <a:gd name="connsiteY6" fmla="*/ 12463221 h 12713670"/>
              <a:gd name="connsiteX7" fmla="*/ 3838132 w 12746208"/>
              <a:gd name="connsiteY7" fmla="*/ 10252778 h 12713670"/>
              <a:gd name="connsiteX8" fmla="*/ 724755 w 12746208"/>
              <a:gd name="connsiteY8" fmla="*/ 6418680 h 12713670"/>
              <a:gd name="connsiteX9" fmla="*/ 29320 w 12746208"/>
              <a:gd name="connsiteY9" fmla="*/ 4666625 h 12713670"/>
              <a:gd name="connsiteX10" fmla="*/ 660628 w 12746208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103418 h 12713670"/>
              <a:gd name="connsiteX1" fmla="*/ 5048623 w 12819119"/>
              <a:gd name="connsiteY1" fmla="*/ 599722 h 12713670"/>
              <a:gd name="connsiteX2" fmla="*/ 10867532 w 12819119"/>
              <a:gd name="connsiteY2" fmla="*/ 0 h 12713670"/>
              <a:gd name="connsiteX3" fmla="*/ 12746208 w 12819119"/>
              <a:gd name="connsiteY3" fmla="*/ 2456231 h 12713670"/>
              <a:gd name="connsiteX4" fmla="*/ 12114441 w 12819119"/>
              <a:gd name="connsiteY4" fmla="*/ 8219722 h 12713670"/>
              <a:gd name="connsiteX5" fmla="*/ 9814587 w 12819119"/>
              <a:gd name="connsiteY5" fmla="*/ 12239124 h 12713670"/>
              <a:gd name="connsiteX6" fmla="*/ 7552733 w 12819119"/>
              <a:gd name="connsiteY6" fmla="*/ 12463221 h 12713670"/>
              <a:gd name="connsiteX7" fmla="*/ 3838132 w 12819119"/>
              <a:gd name="connsiteY7" fmla="*/ 10252778 h 12713670"/>
              <a:gd name="connsiteX8" fmla="*/ 724755 w 12819119"/>
              <a:gd name="connsiteY8" fmla="*/ 6418680 h 12713670"/>
              <a:gd name="connsiteX9" fmla="*/ 29320 w 12819119"/>
              <a:gd name="connsiteY9" fmla="*/ 4666625 h 12713670"/>
              <a:gd name="connsiteX10" fmla="*/ 660628 w 12819119"/>
              <a:gd name="connsiteY10" fmla="*/ 3103418 h 12713670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068584 h 12678836"/>
              <a:gd name="connsiteX1" fmla="*/ 5048623 w 12819119"/>
              <a:gd name="connsiteY1" fmla="*/ 564888 h 12678836"/>
              <a:gd name="connsiteX2" fmla="*/ 10841407 w 12819119"/>
              <a:gd name="connsiteY2" fmla="*/ 0 h 12678836"/>
              <a:gd name="connsiteX3" fmla="*/ 12746208 w 12819119"/>
              <a:gd name="connsiteY3" fmla="*/ 2421397 h 12678836"/>
              <a:gd name="connsiteX4" fmla="*/ 12114441 w 12819119"/>
              <a:gd name="connsiteY4" fmla="*/ 8184888 h 12678836"/>
              <a:gd name="connsiteX5" fmla="*/ 9814587 w 12819119"/>
              <a:gd name="connsiteY5" fmla="*/ 12204290 h 12678836"/>
              <a:gd name="connsiteX6" fmla="*/ 7552733 w 12819119"/>
              <a:gd name="connsiteY6" fmla="*/ 12428387 h 12678836"/>
              <a:gd name="connsiteX7" fmla="*/ 3838132 w 12819119"/>
              <a:gd name="connsiteY7" fmla="*/ 10217944 h 12678836"/>
              <a:gd name="connsiteX8" fmla="*/ 724755 w 12819119"/>
              <a:gd name="connsiteY8" fmla="*/ 6383846 h 12678836"/>
              <a:gd name="connsiteX9" fmla="*/ 29320 w 12819119"/>
              <a:gd name="connsiteY9" fmla="*/ 4631791 h 12678836"/>
              <a:gd name="connsiteX10" fmla="*/ 660628 w 12819119"/>
              <a:gd name="connsiteY10" fmla="*/ 3068584 h 12678836"/>
              <a:gd name="connsiteX0" fmla="*/ 660628 w 12819119"/>
              <a:gd name="connsiteY0" fmla="*/ 3153495 h 12763747"/>
              <a:gd name="connsiteX1" fmla="*/ 5048623 w 12819119"/>
              <a:gd name="connsiteY1" fmla="*/ 649799 h 12763747"/>
              <a:gd name="connsiteX2" fmla="*/ 10841407 w 12819119"/>
              <a:gd name="connsiteY2" fmla="*/ 84911 h 12763747"/>
              <a:gd name="connsiteX3" fmla="*/ 12746208 w 12819119"/>
              <a:gd name="connsiteY3" fmla="*/ 2506308 h 12763747"/>
              <a:gd name="connsiteX4" fmla="*/ 12114441 w 12819119"/>
              <a:gd name="connsiteY4" fmla="*/ 8269799 h 12763747"/>
              <a:gd name="connsiteX5" fmla="*/ 9814587 w 12819119"/>
              <a:gd name="connsiteY5" fmla="*/ 12289201 h 12763747"/>
              <a:gd name="connsiteX6" fmla="*/ 7552733 w 12819119"/>
              <a:gd name="connsiteY6" fmla="*/ 12513298 h 12763747"/>
              <a:gd name="connsiteX7" fmla="*/ 3838132 w 12819119"/>
              <a:gd name="connsiteY7" fmla="*/ 10302855 h 12763747"/>
              <a:gd name="connsiteX8" fmla="*/ 724755 w 12819119"/>
              <a:gd name="connsiteY8" fmla="*/ 6468757 h 12763747"/>
              <a:gd name="connsiteX9" fmla="*/ 29320 w 12819119"/>
              <a:gd name="connsiteY9" fmla="*/ 4716702 h 12763747"/>
              <a:gd name="connsiteX10" fmla="*/ 660628 w 12819119"/>
              <a:gd name="connsiteY10" fmla="*/ 3153495 h 12763747"/>
              <a:gd name="connsiteX0" fmla="*/ 660628 w 12819119"/>
              <a:gd name="connsiteY0" fmla="*/ 3201994 h 12812246"/>
              <a:gd name="connsiteX1" fmla="*/ 5048623 w 12819119"/>
              <a:gd name="connsiteY1" fmla="*/ 698298 h 12812246"/>
              <a:gd name="connsiteX2" fmla="*/ 10841407 w 12819119"/>
              <a:gd name="connsiteY2" fmla="*/ 133410 h 12812246"/>
              <a:gd name="connsiteX3" fmla="*/ 12746208 w 12819119"/>
              <a:gd name="connsiteY3" fmla="*/ 2554807 h 12812246"/>
              <a:gd name="connsiteX4" fmla="*/ 12114441 w 12819119"/>
              <a:gd name="connsiteY4" fmla="*/ 8318298 h 12812246"/>
              <a:gd name="connsiteX5" fmla="*/ 9814587 w 12819119"/>
              <a:gd name="connsiteY5" fmla="*/ 12337700 h 12812246"/>
              <a:gd name="connsiteX6" fmla="*/ 7552733 w 12819119"/>
              <a:gd name="connsiteY6" fmla="*/ 12561797 h 12812246"/>
              <a:gd name="connsiteX7" fmla="*/ 3838132 w 12819119"/>
              <a:gd name="connsiteY7" fmla="*/ 10351354 h 12812246"/>
              <a:gd name="connsiteX8" fmla="*/ 724755 w 12819119"/>
              <a:gd name="connsiteY8" fmla="*/ 6517256 h 12812246"/>
              <a:gd name="connsiteX9" fmla="*/ 29320 w 12819119"/>
              <a:gd name="connsiteY9" fmla="*/ 4765201 h 12812246"/>
              <a:gd name="connsiteX10" fmla="*/ 660628 w 12819119"/>
              <a:gd name="connsiteY10" fmla="*/ 3201994 h 12812246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841407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660628 w 12819119"/>
              <a:gd name="connsiteY0" fmla="*/ 3160459 h 12770711"/>
              <a:gd name="connsiteX1" fmla="*/ 5048623 w 12819119"/>
              <a:gd name="connsiteY1" fmla="*/ 656763 h 12770711"/>
              <a:gd name="connsiteX2" fmla="*/ 10771738 w 12819119"/>
              <a:gd name="connsiteY2" fmla="*/ 91875 h 12770711"/>
              <a:gd name="connsiteX3" fmla="*/ 12746208 w 12819119"/>
              <a:gd name="connsiteY3" fmla="*/ 2513272 h 12770711"/>
              <a:gd name="connsiteX4" fmla="*/ 12114441 w 12819119"/>
              <a:gd name="connsiteY4" fmla="*/ 8276763 h 12770711"/>
              <a:gd name="connsiteX5" fmla="*/ 9814587 w 12819119"/>
              <a:gd name="connsiteY5" fmla="*/ 12296165 h 12770711"/>
              <a:gd name="connsiteX6" fmla="*/ 7552733 w 12819119"/>
              <a:gd name="connsiteY6" fmla="*/ 12520262 h 12770711"/>
              <a:gd name="connsiteX7" fmla="*/ 3838132 w 12819119"/>
              <a:gd name="connsiteY7" fmla="*/ 10309819 h 12770711"/>
              <a:gd name="connsiteX8" fmla="*/ 724755 w 12819119"/>
              <a:gd name="connsiteY8" fmla="*/ 6475721 h 12770711"/>
              <a:gd name="connsiteX9" fmla="*/ 29320 w 12819119"/>
              <a:gd name="connsiteY9" fmla="*/ 4723666 h 12770711"/>
              <a:gd name="connsiteX10" fmla="*/ 660628 w 12819119"/>
              <a:gd name="connsiteY10" fmla="*/ 3160459 h 12770711"/>
              <a:gd name="connsiteX0" fmla="*/ 726445 w 12884936"/>
              <a:gd name="connsiteY0" fmla="*/ 3160459 h 12770711"/>
              <a:gd name="connsiteX1" fmla="*/ 5114440 w 12884936"/>
              <a:gd name="connsiteY1" fmla="*/ 656763 h 12770711"/>
              <a:gd name="connsiteX2" fmla="*/ 10837555 w 12884936"/>
              <a:gd name="connsiteY2" fmla="*/ 91875 h 12770711"/>
              <a:gd name="connsiteX3" fmla="*/ 12812025 w 12884936"/>
              <a:gd name="connsiteY3" fmla="*/ 2513272 h 12770711"/>
              <a:gd name="connsiteX4" fmla="*/ 12180258 w 12884936"/>
              <a:gd name="connsiteY4" fmla="*/ 8276763 h 12770711"/>
              <a:gd name="connsiteX5" fmla="*/ 9880404 w 12884936"/>
              <a:gd name="connsiteY5" fmla="*/ 12296165 h 12770711"/>
              <a:gd name="connsiteX6" fmla="*/ 7618550 w 12884936"/>
              <a:gd name="connsiteY6" fmla="*/ 12520262 h 12770711"/>
              <a:gd name="connsiteX7" fmla="*/ 3903949 w 12884936"/>
              <a:gd name="connsiteY7" fmla="*/ 10309819 h 12770711"/>
              <a:gd name="connsiteX8" fmla="*/ 790572 w 12884936"/>
              <a:gd name="connsiteY8" fmla="*/ 6475721 h 12770711"/>
              <a:gd name="connsiteX9" fmla="*/ 95137 w 12884936"/>
              <a:gd name="connsiteY9" fmla="*/ 4723666 h 12770711"/>
              <a:gd name="connsiteX10" fmla="*/ 726445 w 12884936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77298 w 12835789"/>
              <a:gd name="connsiteY0" fmla="*/ 3160459 h 12770711"/>
              <a:gd name="connsiteX1" fmla="*/ 5065293 w 12835789"/>
              <a:gd name="connsiteY1" fmla="*/ 656763 h 12770711"/>
              <a:gd name="connsiteX2" fmla="*/ 10788408 w 12835789"/>
              <a:gd name="connsiteY2" fmla="*/ 91875 h 12770711"/>
              <a:gd name="connsiteX3" fmla="*/ 12762878 w 12835789"/>
              <a:gd name="connsiteY3" fmla="*/ 2513272 h 12770711"/>
              <a:gd name="connsiteX4" fmla="*/ 12131111 w 12835789"/>
              <a:gd name="connsiteY4" fmla="*/ 8276763 h 12770711"/>
              <a:gd name="connsiteX5" fmla="*/ 9831257 w 12835789"/>
              <a:gd name="connsiteY5" fmla="*/ 12296165 h 12770711"/>
              <a:gd name="connsiteX6" fmla="*/ 7569403 w 12835789"/>
              <a:gd name="connsiteY6" fmla="*/ 12520262 h 12770711"/>
              <a:gd name="connsiteX7" fmla="*/ 3854802 w 12835789"/>
              <a:gd name="connsiteY7" fmla="*/ 10309819 h 12770711"/>
              <a:gd name="connsiteX8" fmla="*/ 741425 w 12835789"/>
              <a:gd name="connsiteY8" fmla="*/ 6475721 h 12770711"/>
              <a:gd name="connsiteX9" fmla="*/ 45990 w 12835789"/>
              <a:gd name="connsiteY9" fmla="*/ 4723666 h 12770711"/>
              <a:gd name="connsiteX10" fmla="*/ 677298 w 12835789"/>
              <a:gd name="connsiteY10" fmla="*/ 3160459 h 12770711"/>
              <a:gd name="connsiteX0" fmla="*/ 683915 w 12842406"/>
              <a:gd name="connsiteY0" fmla="*/ 3160459 h 12770711"/>
              <a:gd name="connsiteX1" fmla="*/ 5071910 w 12842406"/>
              <a:gd name="connsiteY1" fmla="*/ 656763 h 12770711"/>
              <a:gd name="connsiteX2" fmla="*/ 10795025 w 12842406"/>
              <a:gd name="connsiteY2" fmla="*/ 91875 h 12770711"/>
              <a:gd name="connsiteX3" fmla="*/ 12769495 w 12842406"/>
              <a:gd name="connsiteY3" fmla="*/ 2513272 h 12770711"/>
              <a:gd name="connsiteX4" fmla="*/ 12137728 w 12842406"/>
              <a:gd name="connsiteY4" fmla="*/ 8276763 h 12770711"/>
              <a:gd name="connsiteX5" fmla="*/ 9837874 w 12842406"/>
              <a:gd name="connsiteY5" fmla="*/ 12296165 h 12770711"/>
              <a:gd name="connsiteX6" fmla="*/ 7576020 w 12842406"/>
              <a:gd name="connsiteY6" fmla="*/ 12520262 h 12770711"/>
              <a:gd name="connsiteX7" fmla="*/ 3861419 w 12842406"/>
              <a:gd name="connsiteY7" fmla="*/ 10309819 h 12770711"/>
              <a:gd name="connsiteX8" fmla="*/ 748042 w 12842406"/>
              <a:gd name="connsiteY8" fmla="*/ 6475721 h 12770711"/>
              <a:gd name="connsiteX9" fmla="*/ 52607 w 12842406"/>
              <a:gd name="connsiteY9" fmla="*/ 4723666 h 12770711"/>
              <a:gd name="connsiteX10" fmla="*/ 683915 w 12842406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55235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79497"/>
              <a:gd name="connsiteX1" fmla="*/ 5051125 w 12821621"/>
              <a:gd name="connsiteY1" fmla="*/ 656763 h 12779497"/>
              <a:gd name="connsiteX2" fmla="*/ 10774240 w 12821621"/>
              <a:gd name="connsiteY2" fmla="*/ 91875 h 12779497"/>
              <a:gd name="connsiteX3" fmla="*/ 12748710 w 12821621"/>
              <a:gd name="connsiteY3" fmla="*/ 2513272 h 12779497"/>
              <a:gd name="connsiteX4" fmla="*/ 12116943 w 12821621"/>
              <a:gd name="connsiteY4" fmla="*/ 8276763 h 12779497"/>
              <a:gd name="connsiteX5" fmla="*/ 9817089 w 12821621"/>
              <a:gd name="connsiteY5" fmla="*/ 12296165 h 12779497"/>
              <a:gd name="connsiteX6" fmla="*/ 7546527 w 12821621"/>
              <a:gd name="connsiteY6" fmla="*/ 12537679 h 12779497"/>
              <a:gd name="connsiteX7" fmla="*/ 3840634 w 12821621"/>
              <a:gd name="connsiteY7" fmla="*/ 10309819 h 12779497"/>
              <a:gd name="connsiteX8" fmla="*/ 727257 w 12821621"/>
              <a:gd name="connsiteY8" fmla="*/ 6475721 h 12779497"/>
              <a:gd name="connsiteX9" fmla="*/ 31822 w 12821621"/>
              <a:gd name="connsiteY9" fmla="*/ 4723666 h 12779497"/>
              <a:gd name="connsiteX10" fmla="*/ 663130 w 12821621"/>
              <a:gd name="connsiteY10" fmla="*/ 3160459 h 12779497"/>
              <a:gd name="connsiteX0" fmla="*/ 663130 w 12821621"/>
              <a:gd name="connsiteY0" fmla="*/ 3160459 h 12770711"/>
              <a:gd name="connsiteX1" fmla="*/ 5051125 w 12821621"/>
              <a:gd name="connsiteY1" fmla="*/ 656763 h 12770711"/>
              <a:gd name="connsiteX2" fmla="*/ 10774240 w 12821621"/>
              <a:gd name="connsiteY2" fmla="*/ 91875 h 12770711"/>
              <a:gd name="connsiteX3" fmla="*/ 12748710 w 12821621"/>
              <a:gd name="connsiteY3" fmla="*/ 2513272 h 12770711"/>
              <a:gd name="connsiteX4" fmla="*/ 12116943 w 12821621"/>
              <a:gd name="connsiteY4" fmla="*/ 8276763 h 12770711"/>
              <a:gd name="connsiteX5" fmla="*/ 9817089 w 12821621"/>
              <a:gd name="connsiteY5" fmla="*/ 12296165 h 12770711"/>
              <a:gd name="connsiteX6" fmla="*/ 7581361 w 12821621"/>
              <a:gd name="connsiteY6" fmla="*/ 12520262 h 12770711"/>
              <a:gd name="connsiteX7" fmla="*/ 3840634 w 12821621"/>
              <a:gd name="connsiteY7" fmla="*/ 10309819 h 12770711"/>
              <a:gd name="connsiteX8" fmla="*/ 727257 w 12821621"/>
              <a:gd name="connsiteY8" fmla="*/ 6475721 h 12770711"/>
              <a:gd name="connsiteX9" fmla="*/ 31822 w 12821621"/>
              <a:gd name="connsiteY9" fmla="*/ 4723666 h 12770711"/>
              <a:gd name="connsiteX10" fmla="*/ 663130 w 12821621"/>
              <a:gd name="connsiteY10" fmla="*/ 3160459 h 12770711"/>
              <a:gd name="connsiteX0" fmla="*/ 663130 w 12821621"/>
              <a:gd name="connsiteY0" fmla="*/ 3160459 h 12795017"/>
              <a:gd name="connsiteX1" fmla="*/ 5051125 w 12821621"/>
              <a:gd name="connsiteY1" fmla="*/ 656763 h 12795017"/>
              <a:gd name="connsiteX2" fmla="*/ 10774240 w 12821621"/>
              <a:gd name="connsiteY2" fmla="*/ 91875 h 12795017"/>
              <a:gd name="connsiteX3" fmla="*/ 12748710 w 12821621"/>
              <a:gd name="connsiteY3" fmla="*/ 2513272 h 12795017"/>
              <a:gd name="connsiteX4" fmla="*/ 12116943 w 12821621"/>
              <a:gd name="connsiteY4" fmla="*/ 8276763 h 12795017"/>
              <a:gd name="connsiteX5" fmla="*/ 9817089 w 12821621"/>
              <a:gd name="connsiteY5" fmla="*/ 12296165 h 12795017"/>
              <a:gd name="connsiteX6" fmla="*/ 7581361 w 12821621"/>
              <a:gd name="connsiteY6" fmla="*/ 12520262 h 12795017"/>
              <a:gd name="connsiteX7" fmla="*/ 3840634 w 12821621"/>
              <a:gd name="connsiteY7" fmla="*/ 10309819 h 12795017"/>
              <a:gd name="connsiteX8" fmla="*/ 727257 w 12821621"/>
              <a:gd name="connsiteY8" fmla="*/ 6475721 h 12795017"/>
              <a:gd name="connsiteX9" fmla="*/ 31822 w 12821621"/>
              <a:gd name="connsiteY9" fmla="*/ 4723666 h 12795017"/>
              <a:gd name="connsiteX10" fmla="*/ 663130 w 12821621"/>
              <a:gd name="connsiteY10" fmla="*/ 3160459 h 12795017"/>
              <a:gd name="connsiteX0" fmla="*/ 663130 w 12821621"/>
              <a:gd name="connsiteY0" fmla="*/ 3160459 h 12771849"/>
              <a:gd name="connsiteX1" fmla="*/ 5051125 w 12821621"/>
              <a:gd name="connsiteY1" fmla="*/ 656763 h 12771849"/>
              <a:gd name="connsiteX2" fmla="*/ 10774240 w 12821621"/>
              <a:gd name="connsiteY2" fmla="*/ 91875 h 12771849"/>
              <a:gd name="connsiteX3" fmla="*/ 12748710 w 12821621"/>
              <a:gd name="connsiteY3" fmla="*/ 2513272 h 12771849"/>
              <a:gd name="connsiteX4" fmla="*/ 12116943 w 12821621"/>
              <a:gd name="connsiteY4" fmla="*/ 8276763 h 12771849"/>
              <a:gd name="connsiteX5" fmla="*/ 9817089 w 12821621"/>
              <a:gd name="connsiteY5" fmla="*/ 12296165 h 12771849"/>
              <a:gd name="connsiteX6" fmla="*/ 7581361 w 12821621"/>
              <a:gd name="connsiteY6" fmla="*/ 12520262 h 12771849"/>
              <a:gd name="connsiteX7" fmla="*/ 3840634 w 12821621"/>
              <a:gd name="connsiteY7" fmla="*/ 10309819 h 12771849"/>
              <a:gd name="connsiteX8" fmla="*/ 727257 w 12821621"/>
              <a:gd name="connsiteY8" fmla="*/ 6475721 h 12771849"/>
              <a:gd name="connsiteX9" fmla="*/ 31822 w 12821621"/>
              <a:gd name="connsiteY9" fmla="*/ 4723666 h 12771849"/>
              <a:gd name="connsiteX10" fmla="*/ 663130 w 12821621"/>
              <a:gd name="connsiteY10" fmla="*/ 3160459 h 12771849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82507"/>
              <a:gd name="connsiteX1" fmla="*/ 5051125 w 12821621"/>
              <a:gd name="connsiteY1" fmla="*/ 656763 h 12782507"/>
              <a:gd name="connsiteX2" fmla="*/ 10774240 w 12821621"/>
              <a:gd name="connsiteY2" fmla="*/ 91875 h 12782507"/>
              <a:gd name="connsiteX3" fmla="*/ 12748710 w 12821621"/>
              <a:gd name="connsiteY3" fmla="*/ 2513272 h 12782507"/>
              <a:gd name="connsiteX4" fmla="*/ 12116943 w 12821621"/>
              <a:gd name="connsiteY4" fmla="*/ 8276763 h 12782507"/>
              <a:gd name="connsiteX5" fmla="*/ 9817089 w 12821621"/>
              <a:gd name="connsiteY5" fmla="*/ 12296165 h 12782507"/>
              <a:gd name="connsiteX6" fmla="*/ 7581361 w 12821621"/>
              <a:gd name="connsiteY6" fmla="*/ 12520262 h 12782507"/>
              <a:gd name="connsiteX7" fmla="*/ 3840634 w 12821621"/>
              <a:gd name="connsiteY7" fmla="*/ 10309819 h 12782507"/>
              <a:gd name="connsiteX8" fmla="*/ 727257 w 12821621"/>
              <a:gd name="connsiteY8" fmla="*/ 6475721 h 12782507"/>
              <a:gd name="connsiteX9" fmla="*/ 31822 w 12821621"/>
              <a:gd name="connsiteY9" fmla="*/ 4723666 h 12782507"/>
              <a:gd name="connsiteX10" fmla="*/ 663130 w 12821621"/>
              <a:gd name="connsiteY10" fmla="*/ 3160459 h 12782507"/>
              <a:gd name="connsiteX0" fmla="*/ 663130 w 12821621"/>
              <a:gd name="connsiteY0" fmla="*/ 3160459 h 12766150"/>
              <a:gd name="connsiteX1" fmla="*/ 5051125 w 12821621"/>
              <a:gd name="connsiteY1" fmla="*/ 656763 h 12766150"/>
              <a:gd name="connsiteX2" fmla="*/ 10774240 w 12821621"/>
              <a:gd name="connsiteY2" fmla="*/ 91875 h 12766150"/>
              <a:gd name="connsiteX3" fmla="*/ 12748710 w 12821621"/>
              <a:gd name="connsiteY3" fmla="*/ 2513272 h 12766150"/>
              <a:gd name="connsiteX4" fmla="*/ 12116943 w 12821621"/>
              <a:gd name="connsiteY4" fmla="*/ 8276763 h 12766150"/>
              <a:gd name="connsiteX5" fmla="*/ 9817089 w 12821621"/>
              <a:gd name="connsiteY5" fmla="*/ 12296165 h 12766150"/>
              <a:gd name="connsiteX6" fmla="*/ 7581361 w 12821621"/>
              <a:gd name="connsiteY6" fmla="*/ 12520262 h 12766150"/>
              <a:gd name="connsiteX7" fmla="*/ 3840634 w 12821621"/>
              <a:gd name="connsiteY7" fmla="*/ 10309819 h 12766150"/>
              <a:gd name="connsiteX8" fmla="*/ 727257 w 12821621"/>
              <a:gd name="connsiteY8" fmla="*/ 6475721 h 12766150"/>
              <a:gd name="connsiteX9" fmla="*/ 31822 w 12821621"/>
              <a:gd name="connsiteY9" fmla="*/ 4723666 h 12766150"/>
              <a:gd name="connsiteX10" fmla="*/ 663130 w 12821621"/>
              <a:gd name="connsiteY10" fmla="*/ 3160459 h 12766150"/>
              <a:gd name="connsiteX0" fmla="*/ 663130 w 12843845"/>
              <a:gd name="connsiteY0" fmla="*/ 3160459 h 12766150"/>
              <a:gd name="connsiteX1" fmla="*/ 5051125 w 12843845"/>
              <a:gd name="connsiteY1" fmla="*/ 656763 h 12766150"/>
              <a:gd name="connsiteX2" fmla="*/ 10774240 w 12843845"/>
              <a:gd name="connsiteY2" fmla="*/ 91875 h 12766150"/>
              <a:gd name="connsiteX3" fmla="*/ 12748710 w 12843845"/>
              <a:gd name="connsiteY3" fmla="*/ 2513272 h 12766150"/>
              <a:gd name="connsiteX4" fmla="*/ 12116943 w 12843845"/>
              <a:gd name="connsiteY4" fmla="*/ 8276763 h 12766150"/>
              <a:gd name="connsiteX5" fmla="*/ 9817089 w 12843845"/>
              <a:gd name="connsiteY5" fmla="*/ 12296165 h 12766150"/>
              <a:gd name="connsiteX6" fmla="*/ 7581361 w 12843845"/>
              <a:gd name="connsiteY6" fmla="*/ 12520262 h 12766150"/>
              <a:gd name="connsiteX7" fmla="*/ 3840634 w 12843845"/>
              <a:gd name="connsiteY7" fmla="*/ 10309819 h 12766150"/>
              <a:gd name="connsiteX8" fmla="*/ 727257 w 12843845"/>
              <a:gd name="connsiteY8" fmla="*/ 6475721 h 12766150"/>
              <a:gd name="connsiteX9" fmla="*/ 31822 w 12843845"/>
              <a:gd name="connsiteY9" fmla="*/ 4723666 h 12766150"/>
              <a:gd name="connsiteX10" fmla="*/ 663130 w 12843845"/>
              <a:gd name="connsiteY10" fmla="*/ 3160459 h 12766150"/>
              <a:gd name="connsiteX0" fmla="*/ 663130 w 12804028"/>
              <a:gd name="connsiteY0" fmla="*/ 3160459 h 12766150"/>
              <a:gd name="connsiteX1" fmla="*/ 5051125 w 12804028"/>
              <a:gd name="connsiteY1" fmla="*/ 656763 h 12766150"/>
              <a:gd name="connsiteX2" fmla="*/ 10774240 w 12804028"/>
              <a:gd name="connsiteY2" fmla="*/ 91875 h 12766150"/>
              <a:gd name="connsiteX3" fmla="*/ 12748710 w 12804028"/>
              <a:gd name="connsiteY3" fmla="*/ 2513272 h 12766150"/>
              <a:gd name="connsiteX4" fmla="*/ 12116943 w 12804028"/>
              <a:gd name="connsiteY4" fmla="*/ 8276763 h 12766150"/>
              <a:gd name="connsiteX5" fmla="*/ 9817089 w 12804028"/>
              <a:gd name="connsiteY5" fmla="*/ 12296165 h 12766150"/>
              <a:gd name="connsiteX6" fmla="*/ 7581361 w 12804028"/>
              <a:gd name="connsiteY6" fmla="*/ 12520262 h 12766150"/>
              <a:gd name="connsiteX7" fmla="*/ 3840634 w 12804028"/>
              <a:gd name="connsiteY7" fmla="*/ 10309819 h 12766150"/>
              <a:gd name="connsiteX8" fmla="*/ 727257 w 12804028"/>
              <a:gd name="connsiteY8" fmla="*/ 6475721 h 12766150"/>
              <a:gd name="connsiteX9" fmla="*/ 31822 w 12804028"/>
              <a:gd name="connsiteY9" fmla="*/ 4723666 h 12766150"/>
              <a:gd name="connsiteX10" fmla="*/ 663130 w 12804028"/>
              <a:gd name="connsiteY10" fmla="*/ 3160459 h 12766150"/>
              <a:gd name="connsiteX0" fmla="*/ 663130 w 12790534"/>
              <a:gd name="connsiteY0" fmla="*/ 3160459 h 12766150"/>
              <a:gd name="connsiteX1" fmla="*/ 5051125 w 12790534"/>
              <a:gd name="connsiteY1" fmla="*/ 656763 h 12766150"/>
              <a:gd name="connsiteX2" fmla="*/ 10774240 w 12790534"/>
              <a:gd name="connsiteY2" fmla="*/ 91875 h 12766150"/>
              <a:gd name="connsiteX3" fmla="*/ 12740002 w 12790534"/>
              <a:gd name="connsiteY3" fmla="*/ 2530690 h 12766150"/>
              <a:gd name="connsiteX4" fmla="*/ 12116943 w 12790534"/>
              <a:gd name="connsiteY4" fmla="*/ 8276763 h 12766150"/>
              <a:gd name="connsiteX5" fmla="*/ 9817089 w 12790534"/>
              <a:gd name="connsiteY5" fmla="*/ 12296165 h 12766150"/>
              <a:gd name="connsiteX6" fmla="*/ 7581361 w 12790534"/>
              <a:gd name="connsiteY6" fmla="*/ 12520262 h 12766150"/>
              <a:gd name="connsiteX7" fmla="*/ 3840634 w 12790534"/>
              <a:gd name="connsiteY7" fmla="*/ 10309819 h 12766150"/>
              <a:gd name="connsiteX8" fmla="*/ 727257 w 12790534"/>
              <a:gd name="connsiteY8" fmla="*/ 6475721 h 12766150"/>
              <a:gd name="connsiteX9" fmla="*/ 31822 w 12790534"/>
              <a:gd name="connsiteY9" fmla="*/ 4723666 h 12766150"/>
              <a:gd name="connsiteX10" fmla="*/ 663130 w 12790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798534"/>
              <a:gd name="connsiteY0" fmla="*/ 3160459 h 12766150"/>
              <a:gd name="connsiteX1" fmla="*/ 5051125 w 12798534"/>
              <a:gd name="connsiteY1" fmla="*/ 656763 h 12766150"/>
              <a:gd name="connsiteX2" fmla="*/ 10774240 w 12798534"/>
              <a:gd name="connsiteY2" fmla="*/ 91875 h 12766150"/>
              <a:gd name="connsiteX3" fmla="*/ 12748711 w 12798534"/>
              <a:gd name="connsiteY3" fmla="*/ 2565524 h 12766150"/>
              <a:gd name="connsiteX4" fmla="*/ 12116943 w 12798534"/>
              <a:gd name="connsiteY4" fmla="*/ 8276763 h 12766150"/>
              <a:gd name="connsiteX5" fmla="*/ 9817089 w 12798534"/>
              <a:gd name="connsiteY5" fmla="*/ 12296165 h 12766150"/>
              <a:gd name="connsiteX6" fmla="*/ 7581361 w 12798534"/>
              <a:gd name="connsiteY6" fmla="*/ 12520262 h 12766150"/>
              <a:gd name="connsiteX7" fmla="*/ 3840634 w 12798534"/>
              <a:gd name="connsiteY7" fmla="*/ 10309819 h 12766150"/>
              <a:gd name="connsiteX8" fmla="*/ 727257 w 12798534"/>
              <a:gd name="connsiteY8" fmla="*/ 6475721 h 12766150"/>
              <a:gd name="connsiteX9" fmla="*/ 31822 w 12798534"/>
              <a:gd name="connsiteY9" fmla="*/ 4723666 h 12766150"/>
              <a:gd name="connsiteX10" fmla="*/ 663130 w 12798534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28905"/>
              <a:gd name="connsiteY0" fmla="*/ 3160459 h 12766150"/>
              <a:gd name="connsiteX1" fmla="*/ 5051125 w 12828905"/>
              <a:gd name="connsiteY1" fmla="*/ 656763 h 12766150"/>
              <a:gd name="connsiteX2" fmla="*/ 10774240 w 12828905"/>
              <a:gd name="connsiteY2" fmla="*/ 91875 h 12766150"/>
              <a:gd name="connsiteX3" fmla="*/ 12748711 w 12828905"/>
              <a:gd name="connsiteY3" fmla="*/ 2565524 h 12766150"/>
              <a:gd name="connsiteX4" fmla="*/ 12116943 w 12828905"/>
              <a:gd name="connsiteY4" fmla="*/ 8276763 h 12766150"/>
              <a:gd name="connsiteX5" fmla="*/ 9817089 w 12828905"/>
              <a:gd name="connsiteY5" fmla="*/ 12296165 h 12766150"/>
              <a:gd name="connsiteX6" fmla="*/ 7581361 w 12828905"/>
              <a:gd name="connsiteY6" fmla="*/ 12520262 h 12766150"/>
              <a:gd name="connsiteX7" fmla="*/ 3840634 w 12828905"/>
              <a:gd name="connsiteY7" fmla="*/ 10309819 h 12766150"/>
              <a:gd name="connsiteX8" fmla="*/ 727257 w 12828905"/>
              <a:gd name="connsiteY8" fmla="*/ 6475721 h 12766150"/>
              <a:gd name="connsiteX9" fmla="*/ 31822 w 12828905"/>
              <a:gd name="connsiteY9" fmla="*/ 4723666 h 12766150"/>
              <a:gd name="connsiteX10" fmla="*/ 663130 w 12828905"/>
              <a:gd name="connsiteY10" fmla="*/ 3160459 h 12766150"/>
              <a:gd name="connsiteX0" fmla="*/ 663130 w 12834351"/>
              <a:gd name="connsiteY0" fmla="*/ 3160459 h 12766150"/>
              <a:gd name="connsiteX1" fmla="*/ 5051125 w 12834351"/>
              <a:gd name="connsiteY1" fmla="*/ 656763 h 12766150"/>
              <a:gd name="connsiteX2" fmla="*/ 10774240 w 12834351"/>
              <a:gd name="connsiteY2" fmla="*/ 91875 h 12766150"/>
              <a:gd name="connsiteX3" fmla="*/ 12748711 w 12834351"/>
              <a:gd name="connsiteY3" fmla="*/ 2565524 h 12766150"/>
              <a:gd name="connsiteX4" fmla="*/ 12116943 w 12834351"/>
              <a:gd name="connsiteY4" fmla="*/ 8276763 h 12766150"/>
              <a:gd name="connsiteX5" fmla="*/ 9817089 w 12834351"/>
              <a:gd name="connsiteY5" fmla="*/ 12296165 h 12766150"/>
              <a:gd name="connsiteX6" fmla="*/ 7581361 w 12834351"/>
              <a:gd name="connsiteY6" fmla="*/ 12520262 h 12766150"/>
              <a:gd name="connsiteX7" fmla="*/ 3840634 w 12834351"/>
              <a:gd name="connsiteY7" fmla="*/ 10309819 h 12766150"/>
              <a:gd name="connsiteX8" fmla="*/ 727257 w 12834351"/>
              <a:gd name="connsiteY8" fmla="*/ 6475721 h 12766150"/>
              <a:gd name="connsiteX9" fmla="*/ 31822 w 12834351"/>
              <a:gd name="connsiteY9" fmla="*/ 4723666 h 12766150"/>
              <a:gd name="connsiteX10" fmla="*/ 663130 w 12834351"/>
              <a:gd name="connsiteY10" fmla="*/ 3160459 h 12766150"/>
              <a:gd name="connsiteX0" fmla="*/ 663130 w 12834351"/>
              <a:gd name="connsiteY0" fmla="*/ 3258559 h 12864250"/>
              <a:gd name="connsiteX1" fmla="*/ 5051125 w 12834351"/>
              <a:gd name="connsiteY1" fmla="*/ 754863 h 12864250"/>
              <a:gd name="connsiteX2" fmla="*/ 10774240 w 12834351"/>
              <a:gd name="connsiteY2" fmla="*/ 189975 h 12864250"/>
              <a:gd name="connsiteX3" fmla="*/ 12748711 w 12834351"/>
              <a:gd name="connsiteY3" fmla="*/ 2663624 h 12864250"/>
              <a:gd name="connsiteX4" fmla="*/ 12116943 w 12834351"/>
              <a:gd name="connsiteY4" fmla="*/ 8374863 h 12864250"/>
              <a:gd name="connsiteX5" fmla="*/ 9817089 w 12834351"/>
              <a:gd name="connsiteY5" fmla="*/ 12394265 h 12864250"/>
              <a:gd name="connsiteX6" fmla="*/ 7581361 w 12834351"/>
              <a:gd name="connsiteY6" fmla="*/ 12618362 h 12864250"/>
              <a:gd name="connsiteX7" fmla="*/ 3840634 w 12834351"/>
              <a:gd name="connsiteY7" fmla="*/ 10407919 h 12864250"/>
              <a:gd name="connsiteX8" fmla="*/ 727257 w 12834351"/>
              <a:gd name="connsiteY8" fmla="*/ 6573821 h 12864250"/>
              <a:gd name="connsiteX9" fmla="*/ 31822 w 12834351"/>
              <a:gd name="connsiteY9" fmla="*/ 4821766 h 12864250"/>
              <a:gd name="connsiteX10" fmla="*/ 663130 w 12834351"/>
              <a:gd name="connsiteY10" fmla="*/ 3258559 h 12864250"/>
              <a:gd name="connsiteX0" fmla="*/ 663130 w 12834351"/>
              <a:gd name="connsiteY0" fmla="*/ 3174915 h 12780606"/>
              <a:gd name="connsiteX1" fmla="*/ 5051125 w 12834351"/>
              <a:gd name="connsiteY1" fmla="*/ 671219 h 12780606"/>
              <a:gd name="connsiteX2" fmla="*/ 10774240 w 12834351"/>
              <a:gd name="connsiteY2" fmla="*/ 106331 h 12780606"/>
              <a:gd name="connsiteX3" fmla="*/ 12748711 w 12834351"/>
              <a:gd name="connsiteY3" fmla="*/ 2579980 h 12780606"/>
              <a:gd name="connsiteX4" fmla="*/ 12116943 w 12834351"/>
              <a:gd name="connsiteY4" fmla="*/ 8291219 h 12780606"/>
              <a:gd name="connsiteX5" fmla="*/ 9817089 w 12834351"/>
              <a:gd name="connsiteY5" fmla="*/ 12310621 h 12780606"/>
              <a:gd name="connsiteX6" fmla="*/ 7581361 w 12834351"/>
              <a:gd name="connsiteY6" fmla="*/ 12534718 h 12780606"/>
              <a:gd name="connsiteX7" fmla="*/ 3840634 w 12834351"/>
              <a:gd name="connsiteY7" fmla="*/ 10324275 h 12780606"/>
              <a:gd name="connsiteX8" fmla="*/ 727257 w 12834351"/>
              <a:gd name="connsiteY8" fmla="*/ 6490177 h 12780606"/>
              <a:gd name="connsiteX9" fmla="*/ 31822 w 12834351"/>
              <a:gd name="connsiteY9" fmla="*/ 4738122 h 12780606"/>
              <a:gd name="connsiteX10" fmla="*/ 663130 w 12834351"/>
              <a:gd name="connsiteY10" fmla="*/ 3174915 h 12780606"/>
              <a:gd name="connsiteX0" fmla="*/ 663130 w 12834351"/>
              <a:gd name="connsiteY0" fmla="*/ 3209491 h 12815182"/>
              <a:gd name="connsiteX1" fmla="*/ 5051125 w 12834351"/>
              <a:gd name="connsiteY1" fmla="*/ 705795 h 12815182"/>
              <a:gd name="connsiteX2" fmla="*/ 10774240 w 12834351"/>
              <a:gd name="connsiteY2" fmla="*/ 140907 h 12815182"/>
              <a:gd name="connsiteX3" fmla="*/ 12748711 w 12834351"/>
              <a:gd name="connsiteY3" fmla="*/ 2614556 h 12815182"/>
              <a:gd name="connsiteX4" fmla="*/ 12116943 w 12834351"/>
              <a:gd name="connsiteY4" fmla="*/ 8325795 h 12815182"/>
              <a:gd name="connsiteX5" fmla="*/ 9817089 w 12834351"/>
              <a:gd name="connsiteY5" fmla="*/ 12345197 h 12815182"/>
              <a:gd name="connsiteX6" fmla="*/ 7581361 w 12834351"/>
              <a:gd name="connsiteY6" fmla="*/ 12569294 h 12815182"/>
              <a:gd name="connsiteX7" fmla="*/ 3840634 w 12834351"/>
              <a:gd name="connsiteY7" fmla="*/ 10358851 h 12815182"/>
              <a:gd name="connsiteX8" fmla="*/ 727257 w 12834351"/>
              <a:gd name="connsiteY8" fmla="*/ 6524753 h 12815182"/>
              <a:gd name="connsiteX9" fmla="*/ 31822 w 12834351"/>
              <a:gd name="connsiteY9" fmla="*/ 4772698 h 12815182"/>
              <a:gd name="connsiteX10" fmla="*/ 663130 w 12834351"/>
              <a:gd name="connsiteY10" fmla="*/ 3209491 h 12815182"/>
              <a:gd name="connsiteX0" fmla="*/ 663130 w 12834351"/>
              <a:gd name="connsiteY0" fmla="*/ 3175410 h 12781101"/>
              <a:gd name="connsiteX1" fmla="*/ 5051125 w 12834351"/>
              <a:gd name="connsiteY1" fmla="*/ 671714 h 12781101"/>
              <a:gd name="connsiteX2" fmla="*/ 10774240 w 12834351"/>
              <a:gd name="connsiteY2" fmla="*/ 106826 h 12781101"/>
              <a:gd name="connsiteX3" fmla="*/ 12748711 w 12834351"/>
              <a:gd name="connsiteY3" fmla="*/ 2580475 h 12781101"/>
              <a:gd name="connsiteX4" fmla="*/ 12116943 w 12834351"/>
              <a:gd name="connsiteY4" fmla="*/ 8291714 h 12781101"/>
              <a:gd name="connsiteX5" fmla="*/ 9817089 w 12834351"/>
              <a:gd name="connsiteY5" fmla="*/ 12311116 h 12781101"/>
              <a:gd name="connsiteX6" fmla="*/ 7581361 w 12834351"/>
              <a:gd name="connsiteY6" fmla="*/ 12535213 h 12781101"/>
              <a:gd name="connsiteX7" fmla="*/ 3840634 w 12834351"/>
              <a:gd name="connsiteY7" fmla="*/ 10324770 h 12781101"/>
              <a:gd name="connsiteX8" fmla="*/ 727257 w 12834351"/>
              <a:gd name="connsiteY8" fmla="*/ 6490672 h 12781101"/>
              <a:gd name="connsiteX9" fmla="*/ 31822 w 12834351"/>
              <a:gd name="connsiteY9" fmla="*/ 4738617 h 12781101"/>
              <a:gd name="connsiteX10" fmla="*/ 663130 w 12834351"/>
              <a:gd name="connsiteY10" fmla="*/ 3175410 h 12781101"/>
              <a:gd name="connsiteX0" fmla="*/ 663130 w 12834351"/>
              <a:gd name="connsiteY0" fmla="*/ 3183351 h 12789042"/>
              <a:gd name="connsiteX1" fmla="*/ 5051125 w 12834351"/>
              <a:gd name="connsiteY1" fmla="*/ 679655 h 12789042"/>
              <a:gd name="connsiteX2" fmla="*/ 10774240 w 12834351"/>
              <a:gd name="connsiteY2" fmla="*/ 114767 h 12789042"/>
              <a:gd name="connsiteX3" fmla="*/ 12748711 w 12834351"/>
              <a:gd name="connsiteY3" fmla="*/ 2588416 h 12789042"/>
              <a:gd name="connsiteX4" fmla="*/ 12116943 w 12834351"/>
              <a:gd name="connsiteY4" fmla="*/ 8299655 h 12789042"/>
              <a:gd name="connsiteX5" fmla="*/ 9817089 w 12834351"/>
              <a:gd name="connsiteY5" fmla="*/ 12319057 h 12789042"/>
              <a:gd name="connsiteX6" fmla="*/ 7581361 w 12834351"/>
              <a:gd name="connsiteY6" fmla="*/ 12543154 h 12789042"/>
              <a:gd name="connsiteX7" fmla="*/ 3840634 w 12834351"/>
              <a:gd name="connsiteY7" fmla="*/ 10332711 h 12789042"/>
              <a:gd name="connsiteX8" fmla="*/ 727257 w 12834351"/>
              <a:gd name="connsiteY8" fmla="*/ 6498613 h 12789042"/>
              <a:gd name="connsiteX9" fmla="*/ 31822 w 12834351"/>
              <a:gd name="connsiteY9" fmla="*/ 4746558 h 12789042"/>
              <a:gd name="connsiteX10" fmla="*/ 663130 w 12834351"/>
              <a:gd name="connsiteY10" fmla="*/ 3183351 h 1278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>
            <a:normAutofit/>
          </a:bodyPr>
          <a:lstStyle/>
          <a:p>
            <a:pPr lvl="0"/>
            <a:endParaRPr lang="en-US" noProof="0" dirty="0">
              <a:sym typeface="Open Sans"/>
            </a:endParaRPr>
          </a:p>
        </p:txBody>
      </p:sp>
      <p:sp>
        <p:nvSpPr>
          <p:cNvPr id="4" name="Shape 12"/>
          <p:cNvSpPr>
            <a:spLocks noGrp="1"/>
          </p:cNvSpPr>
          <p:nvPr>
            <p:ph type="sldNum" sz="quarter" idx="16"/>
          </p:nvPr>
        </p:nvSpPr>
        <p:spPr>
          <a:xfrm>
            <a:off x="8490942" y="481807"/>
            <a:ext cx="323850" cy="222250"/>
          </a:xfrm>
        </p:spPr>
        <p:txBody>
          <a:bodyPr wrap="square"/>
          <a:lstStyle>
            <a:lvl1pPr>
              <a:defRPr sz="75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2E1F9B-6BF2-4BA8-A649-9D584F59FB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04233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hyperlink" Target="https://www.youtube.com/watch?v=q3pw-keMQGY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868876" y="594525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UGLJENI HIDRATI</a:t>
            </a:r>
            <a:endParaRPr lang="az-Cyrl-AZ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46113" y="1766899"/>
            <a:ext cx="2870015" cy="3714680"/>
          </a:xfrm>
          <a:prstGeom prst="rect">
            <a:avLst/>
          </a:prstGeom>
          <a:solidFill>
            <a:srgbClr val="91CE55">
              <a:alpha val="85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62184" y="2971800"/>
            <a:ext cx="2574523" cy="1769715"/>
          </a:xfrm>
          <a:prstGeom prst="rect">
            <a:avLst/>
          </a:prstGeom>
          <a:noFill/>
          <a:effectLst/>
        </p:spPr>
        <p:txBody>
          <a:bodyPr wrap="square" lIns="45720" tIns="22860" rIns="45720" bIns="2286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sr-Latn-RS" sz="2200" dirty="0">
                <a:solidFill>
                  <a:prstClr val="white"/>
                </a:solidFill>
                <a:latin typeface="Roboto Black"/>
                <a:cs typeface="Roboto Black"/>
              </a:rPr>
              <a:t>Šećeri</a:t>
            </a:r>
            <a:endParaRPr lang="en-US" sz="2200" dirty="0">
              <a:solidFill>
                <a:prstClr val="white"/>
              </a:solidFill>
              <a:latin typeface="Roboto Black"/>
              <a:cs typeface="Roboto Black"/>
            </a:endParaRPr>
          </a:p>
          <a:p>
            <a:pPr>
              <a:lnSpc>
                <a:spcPct val="80000"/>
              </a:lnSpc>
            </a:pPr>
            <a:endParaRPr lang="en-US" sz="2200" b="1" dirty="0">
              <a:solidFill>
                <a:prstClr val="white"/>
              </a:solidFill>
              <a:latin typeface="Roboto Black"/>
              <a:ea typeface="Roboto" panose="02000000000000000000" pitchFamily="2" charset="0"/>
              <a:cs typeface="Roboto Black"/>
            </a:endParaRPr>
          </a:p>
          <a:p>
            <a:pPr algn="ctr">
              <a:lnSpc>
                <a:spcPct val="80000"/>
              </a:lnSpc>
            </a:pPr>
            <a:r>
              <a:rPr lang="sr-Latn-RS" sz="2400" dirty="0"/>
              <a:t>Polihidroksilni aldehidi ili polihidroksilni ketoni</a:t>
            </a:r>
            <a:endParaRPr lang="en-US" sz="2200" b="1" dirty="0">
              <a:solidFill>
                <a:prstClr val="white"/>
              </a:solidFill>
              <a:latin typeface="Roboto Black"/>
              <a:ea typeface="Roboto" panose="02000000000000000000" pitchFamily="2" charset="0"/>
              <a:cs typeface="Roboto Black"/>
            </a:endParaRPr>
          </a:p>
        </p:txBody>
      </p:sp>
      <p:sp>
        <p:nvSpPr>
          <p:cNvPr id="5" name="AutoShape 2" descr="Image result for carbohydra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8679"/>
            <a:ext cx="5150449" cy="34311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56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6315" y="464465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en-US" dirty="0" err="1">
                <a:solidFill>
                  <a:srgbClr val="91CE55"/>
                </a:solidFill>
                <a:latin typeface="Roboto Black"/>
                <a:cs typeface="Roboto Black"/>
              </a:rPr>
              <a:t>Monosaharidi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sr-Latn-ME" dirty="0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Izomerija</a:t>
            </a:r>
            <a:endParaRPr lang="az-Cyrl-AZ" dirty="0">
              <a:solidFill>
                <a:schemeClr val="bg1">
                  <a:lumMod val="65000"/>
                </a:schemeClr>
              </a:solidFill>
              <a:latin typeface="Roboto Black"/>
              <a:cs typeface="Roboto Black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2E6416-37EF-2FB4-9BE3-AC4E394BA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90800"/>
            <a:ext cx="6096000" cy="3505200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6B58602-7F76-08A8-8E2D-6A27E5BC7F5B}"/>
              </a:ext>
            </a:extLst>
          </p:cNvPr>
          <p:cNvSpPr txBox="1">
            <a:spLocks/>
          </p:cNvSpPr>
          <p:nvPr/>
        </p:nvSpPr>
        <p:spPr>
          <a:xfrm>
            <a:off x="646113" y="1492479"/>
            <a:ext cx="7886697" cy="717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Latn-RS" sz="2000" b="1" dirty="0">
                <a:cs typeface="Times New Roman" pitchFamily="18" charset="0"/>
              </a:rPr>
              <a:t>Strukturna izomerija</a:t>
            </a:r>
            <a:r>
              <a:rPr lang="sr-Latn-RS" sz="2000" dirty="0">
                <a:cs typeface="Times New Roman" pitchFamily="18" charset="0"/>
              </a:rPr>
              <a:t>: ista bruto molekulska formula, različita strukturna formula</a:t>
            </a:r>
          </a:p>
          <a:p>
            <a:pPr marL="0" indent="0" algn="ctr">
              <a:buNone/>
            </a:pPr>
            <a:endParaRPr lang="sr-Latn-RS" sz="2000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sr-Latn-RS" sz="2000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sr-Latn-RS" sz="2000" dirty="0"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</p:txBody>
      </p:sp>
    </p:spTree>
    <p:extLst>
      <p:ext uri="{BB962C8B-B14F-4D97-AF65-F5344CB8AC3E}">
        <p14:creationId xmlns:p14="http://schemas.microsoft.com/office/powerpoint/2010/main" val="152416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6315" y="464465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en-US" dirty="0" err="1">
                <a:solidFill>
                  <a:srgbClr val="91CE55"/>
                </a:solidFill>
                <a:latin typeface="Roboto Black"/>
                <a:cs typeface="Roboto Black"/>
              </a:rPr>
              <a:t>Monosaharidi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sr-Latn-RS" dirty="0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Izomerija</a:t>
            </a:r>
            <a:endParaRPr lang="az-Cyrl-AZ" dirty="0">
              <a:solidFill>
                <a:schemeClr val="bg1">
                  <a:lumMod val="65000"/>
                </a:schemeClr>
              </a:solidFill>
              <a:latin typeface="Roboto Black"/>
              <a:cs typeface="Roboto Black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4600" y="5817737"/>
            <a:ext cx="1094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D-glukoza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110216" y="5821318"/>
            <a:ext cx="116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D-fruktoza</a:t>
            </a:r>
            <a:endParaRPr lang="en-US" dirty="0"/>
          </a:p>
        </p:txBody>
      </p:sp>
      <p:sp>
        <p:nvSpPr>
          <p:cNvPr id="16" name="Rectangle 3"/>
          <p:cNvSpPr txBox="1">
            <a:spLocks/>
          </p:cNvSpPr>
          <p:nvPr/>
        </p:nvSpPr>
        <p:spPr>
          <a:xfrm>
            <a:off x="646113" y="1492479"/>
            <a:ext cx="7886697" cy="793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000" dirty="0"/>
              <a:t>Polioksialdehidi i polioksiketoni sadrže više asimetričnih (hiralnih) C atoma</a:t>
            </a:r>
            <a:endParaRPr lang="sr-Latn-RS" sz="2000" baseline="-25000" dirty="0"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</p:txBody>
      </p:sp>
      <p:sp>
        <p:nvSpPr>
          <p:cNvPr id="17" name="Rectangle 3"/>
          <p:cNvSpPr txBox="1">
            <a:spLocks/>
          </p:cNvSpPr>
          <p:nvPr/>
        </p:nvSpPr>
        <p:spPr>
          <a:xfrm>
            <a:off x="743755" y="2456047"/>
            <a:ext cx="7897986" cy="648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000" dirty="0"/>
              <a:t>Kod aldoza broj asimetričnih C atoma iznosi n-2, a kod ketoza n-3</a:t>
            </a:r>
          </a:p>
          <a:p>
            <a:pPr marL="0" indent="0">
              <a:buNone/>
            </a:pPr>
            <a:endParaRPr lang="sr-Latn-RS" sz="2000" baseline="-25000" dirty="0"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</p:txBody>
      </p:sp>
      <p:sp>
        <p:nvSpPr>
          <p:cNvPr id="18" name="Rectangle 3"/>
          <p:cNvSpPr txBox="1">
            <a:spLocks/>
          </p:cNvSpPr>
          <p:nvPr/>
        </p:nvSpPr>
        <p:spPr>
          <a:xfrm>
            <a:off x="849382" y="3115971"/>
            <a:ext cx="7897986" cy="648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000" dirty="0"/>
              <a:t>Da bi se prikazala konfiguracija monosaharida koriste se Fisher-ove projekcione formule</a:t>
            </a:r>
          </a:p>
          <a:p>
            <a:pPr marL="0" indent="0">
              <a:buNone/>
            </a:pPr>
            <a:endParaRPr lang="sr-Latn-RS" sz="2000" baseline="-25000" dirty="0"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991391"/>
              </p:ext>
            </p:extLst>
          </p:nvPr>
        </p:nvGraphicFramePr>
        <p:xfrm>
          <a:off x="2449723" y="3886200"/>
          <a:ext cx="4244554" cy="185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498928" imgH="1090702" progId="ChemDraw.Document.6.0">
                  <p:embed/>
                </p:oleObj>
              </mc:Choice>
              <mc:Fallback>
                <p:oleObj name="CS ChemDraw Drawing" r:id="rId2" imgW="2498928" imgH="10907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49723" y="3886200"/>
                        <a:ext cx="4244554" cy="185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779396" y="5821318"/>
            <a:ext cx="1131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D-manoza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94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6315" y="464465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en-US" dirty="0" err="1">
                <a:solidFill>
                  <a:srgbClr val="91CE55"/>
                </a:solidFill>
                <a:latin typeface="Roboto Black"/>
                <a:cs typeface="Roboto Black"/>
              </a:rPr>
              <a:t>Monosaharidi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sr-Latn-RS" dirty="0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Izomerija</a:t>
            </a:r>
            <a:endParaRPr lang="az-Cyrl-AZ" dirty="0">
              <a:solidFill>
                <a:schemeClr val="bg1">
                  <a:lumMod val="65000"/>
                </a:schemeClr>
              </a:solidFill>
              <a:latin typeface="Roboto Black"/>
              <a:cs typeface="Roboto Black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95600" y="5715000"/>
            <a:ext cx="1553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L-gliceraldehid</a:t>
            </a:r>
            <a:endParaRPr lang="en-US" dirty="0"/>
          </a:p>
        </p:txBody>
      </p:sp>
      <p:sp>
        <p:nvSpPr>
          <p:cNvPr id="16" name="Rectangle 3"/>
          <p:cNvSpPr txBox="1">
            <a:spLocks/>
          </p:cNvSpPr>
          <p:nvPr/>
        </p:nvSpPr>
        <p:spPr>
          <a:xfrm>
            <a:off x="646113" y="1492479"/>
            <a:ext cx="7886697" cy="793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000" dirty="0"/>
              <a:t>Rosanoff: monosaharid koji se izvodi iz glicerinaldehida kome je pripisana D-konfiguracija, i sam ubraja u red D-šećera</a:t>
            </a:r>
            <a:endParaRPr lang="sr-Latn-RS" sz="2000" baseline="-25000" dirty="0"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</p:txBody>
      </p:sp>
      <p:sp>
        <p:nvSpPr>
          <p:cNvPr id="17" name="Rectangle 3"/>
          <p:cNvSpPr txBox="1">
            <a:spLocks/>
          </p:cNvSpPr>
          <p:nvPr/>
        </p:nvSpPr>
        <p:spPr>
          <a:xfrm>
            <a:off x="746577" y="2286000"/>
            <a:ext cx="7897986" cy="648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000" dirty="0"/>
              <a:t>Pripadnost redu se određuje na osnovu konfiguracije na onom asimetručnom centru koji je najudaljeniji od karbonilne grupe</a:t>
            </a:r>
            <a:endParaRPr lang="en-GB" sz="2000" dirty="0"/>
          </a:p>
          <a:p>
            <a:r>
              <a:rPr lang="en-GB" sz="2000" dirty="0"/>
              <a:t>ENANTIOMERI</a:t>
            </a:r>
            <a:endParaRPr lang="sr-Latn-RS" sz="2000" dirty="0"/>
          </a:p>
          <a:p>
            <a:pPr marL="0" indent="0">
              <a:buNone/>
            </a:pPr>
            <a:endParaRPr lang="sr-Latn-RS" sz="2000" baseline="-25000" dirty="0"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5181600" y="5715000"/>
            <a:ext cx="159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D-gliceraldehid</a:t>
            </a:r>
            <a:endParaRPr lang="en-US" dirty="0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3064" y="3124200"/>
            <a:ext cx="370273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026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6315" y="464465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en-US" dirty="0" err="1">
                <a:solidFill>
                  <a:srgbClr val="91CE55"/>
                </a:solidFill>
                <a:latin typeface="Roboto Black"/>
                <a:cs typeface="Roboto Black"/>
              </a:rPr>
              <a:t>Monosaharidi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sr-Latn-RS" dirty="0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Izomerija</a:t>
            </a:r>
            <a:endParaRPr lang="az-Cyrl-AZ" dirty="0">
              <a:solidFill>
                <a:schemeClr val="bg1">
                  <a:lumMod val="65000"/>
                </a:schemeClr>
              </a:solidFill>
              <a:latin typeface="Roboto Black"/>
              <a:cs typeface="Roboto Black"/>
            </a:endParaRPr>
          </a:p>
        </p:txBody>
      </p:sp>
      <p:sp>
        <p:nvSpPr>
          <p:cNvPr id="16" name="Rectangle 3"/>
          <p:cNvSpPr txBox="1">
            <a:spLocks/>
          </p:cNvSpPr>
          <p:nvPr/>
        </p:nvSpPr>
        <p:spPr>
          <a:xfrm>
            <a:off x="646113" y="1492479"/>
            <a:ext cx="7886697" cy="793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b="1" dirty="0"/>
              <a:t>Opti</a:t>
            </a:r>
            <a:r>
              <a:rPr lang="sr-Latn-ME" sz="2800" b="1" dirty="0"/>
              <a:t>čka izomerija</a:t>
            </a:r>
            <a:endParaRPr lang="sr-Latn-RS" sz="2800" b="1" baseline="-25000" dirty="0"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21688" y="4749800"/>
            <a:ext cx="171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dirty="0"/>
              <a:t>enantiomeri</a:t>
            </a:r>
            <a:endParaRPr lang="en-US" sz="2400" dirty="0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8096" y="2133600"/>
            <a:ext cx="370273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78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EDC00F-4125-2476-5549-29CB76399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942" y="2018252"/>
            <a:ext cx="7391400" cy="42481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6315" y="464465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en-US" dirty="0" err="1">
                <a:solidFill>
                  <a:srgbClr val="91CE55"/>
                </a:solidFill>
                <a:latin typeface="Roboto Black"/>
                <a:cs typeface="Roboto Black"/>
              </a:rPr>
              <a:t>Monosaharidi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sr-Latn-RS" dirty="0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Izomerija</a:t>
            </a:r>
            <a:endParaRPr lang="az-Cyrl-AZ" dirty="0">
              <a:solidFill>
                <a:schemeClr val="bg1">
                  <a:lumMod val="65000"/>
                </a:schemeClr>
              </a:solidFill>
              <a:latin typeface="Roboto Black"/>
              <a:cs typeface="Roboto Blac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2133600"/>
            <a:ext cx="271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r-Latn-CS" sz="2000" b="1" dirty="0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Svi prirodni monosaharidi (kao i svi viši šećeri koji se iz njih izvode) su D-konfiguracije</a:t>
            </a:r>
            <a:r>
              <a:rPr lang="sr-Latn-CS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itchFamily="2" charset="0"/>
                <a:ea typeface="Roboto Black" pitchFamily="2" charset="0"/>
                <a:cs typeface="Roboto Black" pitchFamily="2" charset="0"/>
              </a:rPr>
              <a:t>.</a:t>
            </a:r>
          </a:p>
          <a:p>
            <a:pPr algn="ctr">
              <a:defRPr/>
            </a:pPr>
            <a:endParaRPr lang="sr-Latn-CS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  <a:p>
            <a:pPr algn="ctr">
              <a:defRPr/>
            </a:pPr>
            <a:endParaRPr lang="sr-Latn-CS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  <a:p>
            <a:pPr algn="ctr">
              <a:defRPr/>
            </a:pPr>
            <a:r>
              <a:rPr lang="sr-Latn-CS" sz="2000" b="1" dirty="0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Svi šećeri u prirodi koji su važni u prehrani ljudi i životinja su D-konfiguracije</a:t>
            </a:r>
          </a:p>
        </p:txBody>
      </p:sp>
    </p:spTree>
    <p:extLst>
      <p:ext uri="{BB962C8B-B14F-4D97-AF65-F5344CB8AC3E}">
        <p14:creationId xmlns:p14="http://schemas.microsoft.com/office/powerpoint/2010/main" val="209323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6315" y="464465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en-US" dirty="0" err="1">
                <a:solidFill>
                  <a:srgbClr val="91CE55"/>
                </a:solidFill>
                <a:latin typeface="Roboto Black"/>
                <a:cs typeface="Roboto Black"/>
              </a:rPr>
              <a:t>Monosaharidi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sr-Latn-RS" dirty="0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Izomerija</a:t>
            </a:r>
            <a:endParaRPr lang="az-Cyrl-AZ" dirty="0">
              <a:solidFill>
                <a:schemeClr val="bg1">
                  <a:lumMod val="65000"/>
                </a:schemeClr>
              </a:solidFill>
              <a:latin typeface="Roboto Black"/>
              <a:cs typeface="Roboto Black"/>
            </a:endParaRPr>
          </a:p>
        </p:txBody>
      </p:sp>
      <p:pic>
        <p:nvPicPr>
          <p:cNvPr id="16" name="Picture 3" descr="C:\Users\Milan\Desktop\aldos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1207781"/>
            <a:ext cx="6934200" cy="544448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33657" y="1705324"/>
            <a:ext cx="1476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-gliceraldehid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3212068"/>
            <a:ext cx="1031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-eritroza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31503" y="3212068"/>
            <a:ext cx="904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-treoza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1600" y="4659868"/>
            <a:ext cx="9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-riboza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1800" y="4659868"/>
            <a:ext cx="1200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-arabinoza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3000" y="4659868"/>
            <a:ext cx="984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-ksiloza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28178" y="4659868"/>
            <a:ext cx="984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-liksoza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200" y="6488668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-aloza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17711" y="6488668"/>
            <a:ext cx="96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-altroza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84511" y="6488668"/>
            <a:ext cx="1051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-glukoza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75111" y="6488668"/>
            <a:ext cx="1040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-manoza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5000" y="6488668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-idoza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00600" y="6488668"/>
            <a:ext cx="949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-guloza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29400" y="6488668"/>
            <a:ext cx="1189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-galaktoza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24800" y="648866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-taloza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32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6315" y="464465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en-US" dirty="0" err="1">
                <a:solidFill>
                  <a:srgbClr val="91CE55"/>
                </a:solidFill>
                <a:latin typeface="Roboto Black"/>
                <a:cs typeface="Roboto Black"/>
              </a:rPr>
              <a:t>Monosaharidi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sr-Latn-RS" dirty="0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Izomerija</a:t>
            </a:r>
            <a:endParaRPr lang="az-Cyrl-AZ" dirty="0">
              <a:solidFill>
                <a:schemeClr val="bg1">
                  <a:lumMod val="65000"/>
                </a:schemeClr>
              </a:solidFill>
              <a:latin typeface="Roboto Black"/>
              <a:cs typeface="Roboto Black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131E64-033A-53B2-213D-F3AD0D121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78635"/>
            <a:ext cx="2343150" cy="4914900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7BEEBC3F-0994-EE2D-207C-1D29088409B1}"/>
              </a:ext>
            </a:extLst>
          </p:cNvPr>
          <p:cNvSpPr txBox="1">
            <a:spLocks/>
          </p:cNvSpPr>
          <p:nvPr/>
        </p:nvSpPr>
        <p:spPr>
          <a:xfrm>
            <a:off x="4179892" y="1371600"/>
            <a:ext cx="4970460" cy="1080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RS" sz="2000" dirty="0"/>
          </a:p>
          <a:p>
            <a:pPr marL="0" indent="0">
              <a:buNone/>
            </a:pPr>
            <a:r>
              <a:rPr lang="sr-Latn-RS" sz="2000" dirty="0"/>
              <a:t>Strukturni izomeri, koji se razlikuju samo po položaju jedne OH grupe u molekulu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53304B4-B18D-9188-7297-26616F1DBC16}"/>
              </a:ext>
            </a:extLst>
          </p:cNvPr>
          <p:cNvSpPr/>
          <p:nvPr/>
        </p:nvSpPr>
        <p:spPr>
          <a:xfrm>
            <a:off x="1752600" y="2362200"/>
            <a:ext cx="3810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CDD87EC-9450-6992-35B1-AC16A6956E23}"/>
              </a:ext>
            </a:extLst>
          </p:cNvPr>
          <p:cNvSpPr/>
          <p:nvPr/>
        </p:nvSpPr>
        <p:spPr>
          <a:xfrm>
            <a:off x="1828800" y="4025901"/>
            <a:ext cx="3810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2654B8-2031-DA61-E348-6AAC72AE61F8}"/>
              </a:ext>
            </a:extLst>
          </p:cNvPr>
          <p:cNvSpPr/>
          <p:nvPr/>
        </p:nvSpPr>
        <p:spPr>
          <a:xfrm>
            <a:off x="746577" y="1371600"/>
            <a:ext cx="3139623" cy="312420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428F4F-009B-9E63-405E-0064422F86C7}"/>
              </a:ext>
            </a:extLst>
          </p:cNvPr>
          <p:cNvSpPr txBox="1"/>
          <p:nvPr/>
        </p:nvSpPr>
        <p:spPr>
          <a:xfrm>
            <a:off x="4135099" y="2633990"/>
            <a:ext cx="2530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sr-Latn-CS" sz="2800" b="1" dirty="0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EPIMERI</a:t>
            </a:r>
            <a:endParaRPr lang="sr-Latn-CS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61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6315" y="464465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en-US" dirty="0" err="1">
                <a:solidFill>
                  <a:srgbClr val="91CE55"/>
                </a:solidFill>
                <a:latin typeface="Roboto Black"/>
                <a:cs typeface="Roboto Black"/>
              </a:rPr>
              <a:t>Monosaharidi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sr-Latn-RS" dirty="0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Izomerija</a:t>
            </a:r>
            <a:endParaRPr lang="az-Cyrl-AZ" dirty="0">
              <a:solidFill>
                <a:schemeClr val="bg1">
                  <a:lumMod val="65000"/>
                </a:schemeClr>
              </a:solidFill>
              <a:latin typeface="Roboto Black"/>
              <a:cs typeface="Roboto Black"/>
            </a:endParaRPr>
          </a:p>
        </p:txBody>
      </p:sp>
      <p:pic>
        <p:nvPicPr>
          <p:cNvPr id="21" name="Picture 3" descr="C:\Users\Milan\Desktop\cetos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206500"/>
            <a:ext cx="3336925" cy="54229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408643" y="6477000"/>
            <a:ext cx="1087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-fruktoza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90693" y="6477000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-psikoza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94041" y="4659868"/>
            <a:ext cx="1144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-ksiluloza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65241" y="4659868"/>
            <a:ext cx="1075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-ribuloza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00124" y="3259723"/>
            <a:ext cx="1191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-eritruloza</a:t>
            </a:r>
            <a:endParaRPr lang="sr-Cyrl-R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93582" y="1682044"/>
            <a:ext cx="1556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dihidroksiaceton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5426" y="6488668"/>
            <a:ext cx="1087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-tagatoza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95800" y="6488668"/>
            <a:ext cx="1040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-sorboza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44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6315" y="464465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en-US" dirty="0" err="1">
                <a:solidFill>
                  <a:srgbClr val="91CE55"/>
                </a:solidFill>
                <a:latin typeface="Roboto Black"/>
                <a:cs typeface="Roboto Black"/>
              </a:rPr>
              <a:t>Monosaharidi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sr-Latn-RS" dirty="0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Izomerija</a:t>
            </a:r>
            <a:endParaRPr lang="az-Cyrl-AZ" dirty="0">
              <a:solidFill>
                <a:schemeClr val="bg1">
                  <a:lumMod val="65000"/>
                </a:schemeClr>
              </a:solidFill>
              <a:latin typeface="Roboto Black"/>
              <a:cs typeface="Roboto Black"/>
            </a:endParaRPr>
          </a:p>
        </p:txBody>
      </p:sp>
      <p:sp>
        <p:nvSpPr>
          <p:cNvPr id="16" name="Rectangle 3"/>
          <p:cNvSpPr txBox="1">
            <a:spLocks/>
          </p:cNvSpPr>
          <p:nvPr/>
        </p:nvSpPr>
        <p:spPr>
          <a:xfrm>
            <a:off x="646113" y="1492479"/>
            <a:ext cx="7886697" cy="7935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000" dirty="0"/>
              <a:t>Polioksialdehidi i polioksiketoni sadrže više asimetričnih (hiralnih) C atoma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baseline="-25000" dirty="0">
                <a:cs typeface="Times New Roman" pitchFamily="18" charset="0"/>
                <a:hlinkClick r:id="rId2"/>
              </a:rPr>
              <a:t> </a:t>
            </a:r>
            <a:r>
              <a:rPr lang="sr-Latn-RS" sz="2000" baseline="-25000" dirty="0">
                <a:cs typeface="Times New Roman" pitchFamily="18" charset="0"/>
                <a:hlinkClick r:id="rId2"/>
              </a:rPr>
              <a:t>https://www.youtube.com/watch?v=q3pw-keMQGY</a:t>
            </a:r>
            <a:endParaRPr lang="sr-Latn-RS" sz="2000" baseline="-25000" dirty="0"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A85A32-5543-937A-E7DF-4BABAF18B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746" y="2833116"/>
            <a:ext cx="1016508" cy="11917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53F42F-A58F-9D81-E865-36B2F8F6B35C}"/>
              </a:ext>
            </a:extLst>
          </p:cNvPr>
          <p:cNvSpPr txBox="1">
            <a:spLocks/>
          </p:cNvSpPr>
          <p:nvPr/>
        </p:nvSpPr>
        <p:spPr>
          <a:xfrm>
            <a:off x="737869" y="4243236"/>
            <a:ext cx="7886697" cy="717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Latn-RS" sz="2000" b="1" dirty="0">
                <a:cs typeface="Times New Roman" pitchFamily="18" charset="0"/>
              </a:rPr>
              <a:t>DHA (dihidroksiaceton)</a:t>
            </a:r>
            <a:r>
              <a:rPr lang="sr-Latn-RS" sz="2000" dirty="0">
                <a:cs typeface="Times New Roman" pitchFamily="18" charset="0"/>
              </a:rPr>
              <a:t>: Najjednostavnija ketoza, jedina koja nije optički aktivan monosaharid</a:t>
            </a:r>
          </a:p>
          <a:p>
            <a:pPr marL="0" indent="0" algn="ctr">
              <a:buNone/>
            </a:pPr>
            <a:endParaRPr lang="sr-Latn-RS" sz="2000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sr-Latn-RS" sz="2000" dirty="0"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</p:txBody>
      </p:sp>
    </p:spTree>
    <p:extLst>
      <p:ext uri="{BB962C8B-B14F-4D97-AF65-F5344CB8AC3E}">
        <p14:creationId xmlns:p14="http://schemas.microsoft.com/office/powerpoint/2010/main" val="279129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>
          <a:xfrm>
            <a:off x="646113" y="1492479"/>
            <a:ext cx="7886697" cy="793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000" b="1" dirty="0"/>
              <a:t>Dubranfo</a:t>
            </a:r>
            <a:r>
              <a:rPr lang="sr-Latn-RS" sz="2000" dirty="0"/>
              <a:t> (Dubrunfaut): kod svježe pripremljenog rastvora glukoze dolazi do promjene ugla skretanja polarizovane svjetlosti</a:t>
            </a:r>
            <a:endParaRPr lang="sr-Latn-RS" sz="2000" baseline="-25000" dirty="0"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868876" y="455091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en-US" dirty="0" err="1">
                <a:solidFill>
                  <a:srgbClr val="91CE55"/>
                </a:solidFill>
                <a:latin typeface="Roboto Black"/>
                <a:cs typeface="Roboto Black"/>
              </a:rPr>
              <a:t>Monosaharidi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sr-Latn-RS" dirty="0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Ciklični oblici i mutarotacija</a:t>
            </a:r>
            <a:endParaRPr lang="az-Cyrl-AZ" dirty="0">
              <a:solidFill>
                <a:schemeClr val="bg1">
                  <a:lumMod val="65000"/>
                </a:schemeClr>
              </a:solidFill>
              <a:latin typeface="Roboto Black"/>
              <a:cs typeface="Roboto Black"/>
            </a:endParaRPr>
          </a:p>
        </p:txBody>
      </p:sp>
      <p:sp>
        <p:nvSpPr>
          <p:cNvPr id="36" name="Rectangle 3"/>
          <p:cNvSpPr txBox="1">
            <a:spLocks/>
          </p:cNvSpPr>
          <p:nvPr/>
        </p:nvSpPr>
        <p:spPr>
          <a:xfrm>
            <a:off x="715533" y="2481923"/>
            <a:ext cx="7897986" cy="648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000" b="1" dirty="0"/>
              <a:t>Lori</a:t>
            </a:r>
            <a:r>
              <a:rPr lang="sr-Latn-RS" sz="2000" dirty="0"/>
              <a:t> (Lowry): mutarotacija (promjena ugla)</a:t>
            </a:r>
          </a:p>
          <a:p>
            <a:pPr marL="0" indent="0">
              <a:buNone/>
            </a:pPr>
            <a:endParaRPr lang="sr-Latn-RS" sz="2000" baseline="-25000" dirty="0"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</p:txBody>
      </p:sp>
      <p:sp>
        <p:nvSpPr>
          <p:cNvPr id="16" name="Rectangle 3"/>
          <p:cNvSpPr txBox="1">
            <a:spLocks/>
          </p:cNvSpPr>
          <p:nvPr/>
        </p:nvSpPr>
        <p:spPr>
          <a:xfrm>
            <a:off x="746577" y="3429000"/>
            <a:ext cx="7983595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000" b="1" dirty="0"/>
              <a:t>Hejvort</a:t>
            </a:r>
            <a:r>
              <a:rPr lang="sr-Latn-RS" sz="2000" dirty="0"/>
              <a:t> (Haworth): riješeno pitanje ciklične strukture monosaharida</a:t>
            </a:r>
          </a:p>
          <a:p>
            <a:pPr marL="0" indent="0">
              <a:buNone/>
            </a:pPr>
            <a:endParaRPr lang="sr-Latn-RS" sz="2000" baseline="-25000" dirty="0">
              <a:cs typeface="Times New Roman" pitchFamily="18" charset="0"/>
            </a:endParaRPr>
          </a:p>
        </p:txBody>
      </p:sp>
      <p:pic>
        <p:nvPicPr>
          <p:cNvPr id="11" name="Picture 10" descr="http://upload.wikimedia.org/wikipedia/commons/thumb/0/05/4H-Pyran.svg/100px-4H-Pyra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746" y="4343400"/>
            <a:ext cx="1223962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http://upload.wikimedia.org/wikipedia/commons/thumb/0/0a/Furan-2D-numbered.svg/100px-Furan-2D-numbered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434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051110" y="6072664"/>
            <a:ext cx="678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piran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343283" y="6087238"/>
            <a:ext cx="695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furan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56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>
          <a:xfrm>
            <a:off x="646113" y="1492479"/>
            <a:ext cx="7886697" cy="488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RS" sz="2000" dirty="0"/>
              <a:t>- hidrati ugljenika opšte formule   C</a:t>
            </a:r>
            <a:r>
              <a:rPr lang="sr-Latn-RS" sz="2000" baseline="-25000" dirty="0"/>
              <a:t>n</a:t>
            </a:r>
            <a:r>
              <a:rPr lang="sr-Latn-RS" sz="2000" dirty="0"/>
              <a:t>H</a:t>
            </a:r>
            <a:r>
              <a:rPr lang="sr-Latn-RS" sz="2000" baseline="-25000" dirty="0"/>
              <a:t>2n</a:t>
            </a:r>
            <a:r>
              <a:rPr lang="sr-Latn-RS" sz="2000" dirty="0"/>
              <a:t>O</a:t>
            </a:r>
            <a:r>
              <a:rPr lang="sr-Latn-RS" sz="2000" baseline="-25000" dirty="0"/>
              <a:t>n  </a:t>
            </a:r>
            <a:r>
              <a:rPr lang="sr-Latn-RS" sz="2000" dirty="0"/>
              <a:t>(</a:t>
            </a:r>
            <a:r>
              <a:rPr lang="sr-Latn-RS" sz="2000" dirty="0">
                <a:cs typeface="Times New Roman" pitchFamily="18" charset="0"/>
              </a:rPr>
              <a:t>C</a:t>
            </a:r>
            <a:r>
              <a:rPr lang="sr-Latn-RS" sz="2000" baseline="-25000" dirty="0">
                <a:cs typeface="Times New Roman" pitchFamily="18" charset="0"/>
              </a:rPr>
              <a:t>n</a:t>
            </a:r>
            <a:r>
              <a:rPr lang="sr-Latn-RS" sz="2000" dirty="0">
                <a:cs typeface="Times New Roman" pitchFamily="18" charset="0"/>
              </a:rPr>
              <a:t>(H</a:t>
            </a:r>
            <a:r>
              <a:rPr lang="sr-Latn-RS" sz="2000" baseline="-25000" dirty="0">
                <a:cs typeface="Times New Roman" pitchFamily="18" charset="0"/>
              </a:rPr>
              <a:t>2</a:t>
            </a:r>
            <a:r>
              <a:rPr lang="sr-Latn-RS" sz="2000" dirty="0">
                <a:cs typeface="Times New Roman" pitchFamily="18" charset="0"/>
              </a:rPr>
              <a:t>O)</a:t>
            </a:r>
            <a:r>
              <a:rPr lang="sr-Latn-RS" sz="2000" baseline="-25000" dirty="0">
                <a:cs typeface="Times New Roman" pitchFamily="18" charset="0"/>
              </a:rPr>
              <a:t>n </a:t>
            </a:r>
            <a:r>
              <a:rPr lang="sr-Latn-RS" sz="2000" dirty="0">
                <a:cs typeface="Times New Roman" pitchFamily="18" charset="0"/>
              </a:rPr>
              <a:t>)</a:t>
            </a:r>
            <a:endParaRPr lang="sr-Latn-RS" sz="2000" baseline="-25000" dirty="0"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868876" y="594525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UGLJENI HIDRATI</a:t>
            </a:r>
            <a:endParaRPr lang="az-Cyrl-AZ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416147"/>
              </p:ext>
            </p:extLst>
          </p:nvPr>
        </p:nvGraphicFramePr>
        <p:xfrm>
          <a:off x="2832101" y="2743200"/>
          <a:ext cx="95885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49182" imgH="1070827" progId="ChemDraw.Document.6.0">
                  <p:embed/>
                </p:oleObj>
              </mc:Choice>
              <mc:Fallback>
                <p:oleObj name="CS ChemDraw Drawing" r:id="rId2" imgW="449182" imgH="1070827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1" y="2743200"/>
                        <a:ext cx="95885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528756"/>
              </p:ext>
            </p:extLst>
          </p:nvPr>
        </p:nvGraphicFramePr>
        <p:xfrm>
          <a:off x="5181600" y="2743200"/>
          <a:ext cx="9906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49182" imgH="1070827" progId="ChemDraw.Document.6.0">
                  <p:embed/>
                </p:oleObj>
              </mc:Choice>
              <mc:Fallback>
                <p:oleObj name="CS ChemDraw Drawing" r:id="rId4" imgW="449182" imgH="1070827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743200"/>
                        <a:ext cx="9906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2819400" y="5334000"/>
            <a:ext cx="790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aldoze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181600" y="5334000"/>
            <a:ext cx="790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ketoze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46113" y="2889956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 položaju</a:t>
            </a:r>
            <a:r>
              <a:rPr lang="sr-Cyrl-R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С1</a:t>
            </a:r>
          </a:p>
          <a:p>
            <a:r>
              <a:rPr lang="sr-Latn-R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aldehidna funkcionalna grupa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Curved Connector 43"/>
          <p:cNvCxnSpPr/>
          <p:nvPr/>
        </p:nvCxnSpPr>
        <p:spPr>
          <a:xfrm flipV="1">
            <a:off x="1952626" y="2971800"/>
            <a:ext cx="866774" cy="51832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822282" y="26670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C40C94"/>
                </a:solidFill>
                <a:latin typeface="Times New Roman" pitchFamily="18" charset="0"/>
                <a:cs typeface="Times New Roman" pitchFamily="18" charset="0"/>
              </a:rPr>
              <a:t>Na prvom </a:t>
            </a:r>
            <a:r>
              <a:rPr lang="sr-Cyrl-RS" dirty="0">
                <a:solidFill>
                  <a:srgbClr val="C40C94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sr-Latn-RS" dirty="0">
                <a:solidFill>
                  <a:srgbClr val="C40C94"/>
                </a:solidFill>
                <a:latin typeface="Times New Roman" pitchFamily="18" charset="0"/>
                <a:cs typeface="Times New Roman" pitchFamily="18" charset="0"/>
              </a:rPr>
              <a:t>atomu</a:t>
            </a:r>
            <a:endParaRPr lang="sr-Cyrl-RS" dirty="0">
              <a:solidFill>
                <a:srgbClr val="C40C9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dirty="0">
                <a:solidFill>
                  <a:srgbClr val="C40C94"/>
                </a:solidFill>
                <a:latin typeface="Times New Roman" pitchFamily="18" charset="0"/>
                <a:cs typeface="Times New Roman" pitchFamily="18" charset="0"/>
              </a:rPr>
              <a:t> 1° ОН </a:t>
            </a:r>
            <a:r>
              <a:rPr lang="sr-Latn-RS" dirty="0">
                <a:solidFill>
                  <a:srgbClr val="C40C94"/>
                </a:solidFill>
                <a:latin typeface="Times New Roman" pitchFamily="18" charset="0"/>
                <a:cs typeface="Times New Roman" pitchFamily="18" charset="0"/>
              </a:rPr>
              <a:t>grupa</a:t>
            </a:r>
            <a:endParaRPr lang="en-US" dirty="0">
              <a:solidFill>
                <a:srgbClr val="C40C9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Curved Connector 46"/>
          <p:cNvCxnSpPr/>
          <p:nvPr/>
        </p:nvCxnSpPr>
        <p:spPr>
          <a:xfrm rot="10800000">
            <a:off x="5410200" y="2743201"/>
            <a:ext cx="1295402" cy="385465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577011" y="4133671"/>
            <a:ext cx="198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 položaju </a:t>
            </a:r>
            <a:r>
              <a:rPr lang="sr-Cyrl-R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С2</a:t>
            </a:r>
          </a:p>
          <a:p>
            <a:r>
              <a:rPr lang="sr-Latn-R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keto funkcionalna grupa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Curved Connector 51"/>
          <p:cNvCxnSpPr>
            <a:stCxn id="51" idx="1"/>
          </p:cNvCxnSpPr>
          <p:nvPr/>
        </p:nvCxnSpPr>
        <p:spPr>
          <a:xfrm rot="10800000">
            <a:off x="5410201" y="3431340"/>
            <a:ext cx="1166811" cy="1163997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65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8" grpId="0"/>
      <p:bldP spid="39" grpId="0"/>
      <p:bldP spid="40" grpId="0"/>
      <p:bldP spid="46" grpId="0"/>
      <p:bldP spid="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8876" y="455091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en-US" dirty="0" err="1">
                <a:solidFill>
                  <a:srgbClr val="91CE55"/>
                </a:solidFill>
                <a:latin typeface="Roboto Black"/>
                <a:cs typeface="Roboto Black"/>
              </a:rPr>
              <a:t>Monosaharidi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sr-Latn-RS" dirty="0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Ciklični oblici i mutarotacija</a:t>
            </a:r>
            <a:endParaRPr lang="az-Cyrl-AZ" dirty="0">
              <a:solidFill>
                <a:schemeClr val="bg1">
                  <a:lumMod val="65000"/>
                </a:schemeClr>
              </a:solidFill>
              <a:latin typeface="Roboto Black"/>
              <a:cs typeface="Roboto Black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557" y="1371600"/>
            <a:ext cx="849288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430294" y="25146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alkohol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00200" y="251460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aldehid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24200" y="252626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poluacetal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" y="51054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-glukoza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0" y="5638800"/>
            <a:ext cx="66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piran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191000" y="3962400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-glukopiranoza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67200" y="5638800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-glukopiranoza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91259" y="3276600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-glukopiranoza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94465" y="5638800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-glukopiranoza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60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8876" y="455091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en-US" dirty="0" err="1">
                <a:solidFill>
                  <a:srgbClr val="91CE55"/>
                </a:solidFill>
                <a:latin typeface="Roboto Black"/>
                <a:cs typeface="Roboto Black"/>
              </a:rPr>
              <a:t>Monosaharidi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sr-Latn-RS" dirty="0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Ciklični oblici i mutarotacija</a:t>
            </a:r>
            <a:endParaRPr lang="az-Cyrl-AZ" dirty="0">
              <a:solidFill>
                <a:schemeClr val="bg1">
                  <a:lumMod val="65000"/>
                </a:schemeClr>
              </a:solidFill>
              <a:latin typeface="Roboto Black"/>
              <a:cs typeface="Roboto Blac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7184" y="1888867"/>
            <a:ext cx="1296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Novi asimetrični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sr-Cyrl-RS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atom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90600" y="1327666"/>
            <a:ext cx="6856584" cy="3874532"/>
            <a:chOff x="763416" y="1295400"/>
            <a:chExt cx="6856584" cy="387453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3416" y="1295400"/>
              <a:ext cx="6856584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2"/>
            <p:cNvGrpSpPr/>
            <p:nvPr/>
          </p:nvGrpSpPr>
          <p:grpSpPr>
            <a:xfrm>
              <a:off x="5868816" y="1981200"/>
              <a:ext cx="1595482" cy="3188732"/>
              <a:chOff x="5868816" y="1981200"/>
              <a:chExt cx="1595482" cy="3188732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5868816" y="2895600"/>
                <a:ext cx="10743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sr-Latn-RS" dirty="0">
                    <a:latin typeface="Times New Roman" pitchFamily="18" charset="0"/>
                    <a:cs typeface="Times New Roman" pitchFamily="18" charset="0"/>
                  </a:rPr>
                  <a:t>-anomer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868816" y="4800600"/>
                <a:ext cx="1071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>
                    <a:latin typeface="Times New Roman" pitchFamily="18" charset="0"/>
                    <a:cs typeface="Times New Roman" pitchFamily="18" charset="0"/>
                  </a:rPr>
                  <a:t>β</a:t>
                </a:r>
                <a:r>
                  <a:rPr lang="sr-Cyrl-RS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sr-Latn-RS" dirty="0">
                    <a:latin typeface="Times New Roman" pitchFamily="18" charset="0"/>
                    <a:cs typeface="Times New Roman" pitchFamily="18" charset="0"/>
                  </a:rPr>
                  <a:t>anomer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164216" y="19812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dirty="0"/>
                  <a:t>*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164216" y="389786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dirty="0"/>
                  <a:t>*</a:t>
                </a:r>
                <a:endParaRPr lang="en-US" dirty="0"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3124200" y="3927312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okso oblik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49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8876" y="455091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en-US" dirty="0" err="1">
                <a:solidFill>
                  <a:srgbClr val="91CE55"/>
                </a:solidFill>
                <a:latin typeface="Roboto Black"/>
                <a:cs typeface="Roboto Black"/>
              </a:rPr>
              <a:t>Monosaharidi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sr-Latn-RS" dirty="0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Ciklični oblici i mutarotacija</a:t>
            </a:r>
            <a:endParaRPr lang="az-Cyrl-AZ" dirty="0">
              <a:solidFill>
                <a:schemeClr val="bg1">
                  <a:lumMod val="65000"/>
                </a:schemeClr>
              </a:solidFill>
              <a:latin typeface="Roboto Black"/>
              <a:cs typeface="Roboto Black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9867" y="1600200"/>
            <a:ext cx="4191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774778" y="5464314"/>
            <a:ext cx="4405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b="1" dirty="0">
                <a:latin typeface="Times New Roman" pitchFamily="18" charset="0"/>
                <a:cs typeface="Times New Roman" pitchFamily="18" charset="0"/>
              </a:rPr>
              <a:t>Građenje poluacetala kod aldopentoza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4600" y="39624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-riboza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98778" y="3048000"/>
            <a:ext cx="1789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ribopiranoza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22578" y="4953000"/>
            <a:ext cx="1802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ribofuranoza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4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8876" y="455091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en-US" dirty="0" err="1">
                <a:solidFill>
                  <a:srgbClr val="91CE55"/>
                </a:solidFill>
                <a:latin typeface="Roboto Black"/>
                <a:cs typeface="Roboto Black"/>
              </a:rPr>
              <a:t>Monosaharidi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sr-Latn-RS" dirty="0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Ciklični oblici i mutarotacija</a:t>
            </a:r>
            <a:endParaRPr lang="az-Cyrl-AZ" dirty="0">
              <a:solidFill>
                <a:schemeClr val="bg1">
                  <a:lumMod val="65000"/>
                </a:schemeClr>
              </a:solidFill>
              <a:latin typeface="Roboto Black"/>
              <a:cs typeface="Roboto Black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447800"/>
            <a:ext cx="48387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476750" y="2971800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glukopiranoza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29150" y="5029200"/>
            <a:ext cx="19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glukofuranoza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74778" y="5464314"/>
            <a:ext cx="4419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b="1" dirty="0">
                <a:latin typeface="Times New Roman" pitchFamily="18" charset="0"/>
                <a:cs typeface="Times New Roman" pitchFamily="18" charset="0"/>
              </a:rPr>
              <a:t>Građenje poluacetala kod aldoheksoza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45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8876" y="455091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en-US" dirty="0" err="1">
                <a:solidFill>
                  <a:srgbClr val="91CE55"/>
                </a:solidFill>
                <a:latin typeface="Roboto Black"/>
                <a:cs typeface="Roboto Black"/>
              </a:rPr>
              <a:t>Monosaharidi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sr-Latn-RS" dirty="0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Ciklični oblici i mutarotacija</a:t>
            </a:r>
            <a:endParaRPr lang="az-Cyrl-AZ" dirty="0">
              <a:solidFill>
                <a:schemeClr val="bg1">
                  <a:lumMod val="65000"/>
                </a:schemeClr>
              </a:solidFill>
              <a:latin typeface="Roboto Black"/>
              <a:cs typeface="Roboto Black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0200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81000" y="25146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alkohol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200" y="25146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keton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4200" y="252626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hemiketal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2200" y="54102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furan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50292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-fruktoza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5400" y="3733800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-fruktofuranoza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9200" y="5498068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-fruktofuranoza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46719" y="5941862"/>
            <a:ext cx="2217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b="1" dirty="0">
                <a:latin typeface="Times New Roman" pitchFamily="18" charset="0"/>
                <a:cs typeface="Times New Roman" pitchFamily="18" charset="0"/>
              </a:rPr>
              <a:t>Građenje poluketala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81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F16650-9F83-4483-92BB-FAF99E74C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18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456956-A879-425B-82E1-9A47BFF18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014287"/>
            <a:ext cx="5181600" cy="28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84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876" y="455091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en-US" dirty="0" err="1">
                <a:solidFill>
                  <a:srgbClr val="91CE55"/>
                </a:solidFill>
                <a:latin typeface="Roboto Black"/>
                <a:cs typeface="Roboto Black"/>
              </a:rPr>
              <a:t>Monosaharidi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sr-Latn-RS" dirty="0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Fizička svojstva</a:t>
            </a:r>
            <a:endParaRPr lang="az-Cyrl-AZ" dirty="0">
              <a:solidFill>
                <a:schemeClr val="bg1">
                  <a:lumMod val="65000"/>
                </a:schemeClr>
              </a:solidFill>
              <a:latin typeface="Roboto Black"/>
              <a:cs typeface="Roboto Black"/>
            </a:endParaRPr>
          </a:p>
        </p:txBody>
      </p:sp>
      <p:sp>
        <p:nvSpPr>
          <p:cNvPr id="20" name="Rectangle 3"/>
          <p:cNvSpPr txBox="1">
            <a:spLocks/>
          </p:cNvSpPr>
          <p:nvPr/>
        </p:nvSpPr>
        <p:spPr>
          <a:xfrm>
            <a:off x="646114" y="2209800"/>
            <a:ext cx="7886697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800" dirty="0"/>
              <a:t>Dobro se rastvaraju u vodi, jako hidrofilnim organskim rastvaračima (glikol, glicerin..)</a:t>
            </a:r>
          </a:p>
          <a:p>
            <a:r>
              <a:rPr lang="sr-Latn-RS" sz="1800" dirty="0">
                <a:cs typeface="Times New Roman" pitchFamily="18" charset="0"/>
              </a:rPr>
              <a:t>Slabo se rastvaraju u alkoholima</a:t>
            </a:r>
          </a:p>
          <a:p>
            <a:r>
              <a:rPr lang="sr-Latn-RS" sz="1800" dirty="0">
                <a:cs typeface="Times New Roman" pitchFamily="18" charset="0"/>
              </a:rPr>
              <a:t>U tipičnim organskim rastvaračima, kao što su etar, benzen i drugi, nisu rastvorni ni viši ni niži ugljeni hidrati</a:t>
            </a:r>
          </a:p>
          <a:p>
            <a:r>
              <a:rPr lang="sr-Latn-RS" sz="1800" dirty="0">
                <a:cs typeface="Times New Roman" pitchFamily="18" charset="0"/>
              </a:rPr>
              <a:t>Supstance sa lipofobnim karakterom</a:t>
            </a:r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46113" y="1625318"/>
            <a:ext cx="1789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b="1" dirty="0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Rastvorljivost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9629" y="3733800"/>
            <a:ext cx="2177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b="1" dirty="0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Agregatno stanje</a:t>
            </a:r>
          </a:p>
        </p:txBody>
      </p:sp>
      <p:sp>
        <p:nvSpPr>
          <p:cNvPr id="25" name="Rectangle 3"/>
          <p:cNvSpPr txBox="1">
            <a:spLocks/>
          </p:cNvSpPr>
          <p:nvPr/>
        </p:nvSpPr>
        <p:spPr>
          <a:xfrm>
            <a:off x="801336" y="4419600"/>
            <a:ext cx="7886697" cy="914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700" dirty="0"/>
              <a:t>Čvrste supstance</a:t>
            </a:r>
          </a:p>
          <a:p>
            <a:r>
              <a:rPr lang="sr-Latn-RS" sz="1700" dirty="0">
                <a:cs typeface="Times New Roman" pitchFamily="18" charset="0"/>
              </a:rPr>
              <a:t>Izražena pojava asocijacije</a:t>
            </a:r>
          </a:p>
          <a:p>
            <a:r>
              <a:rPr lang="sr-Latn-RS" sz="1700" dirty="0">
                <a:cs typeface="Times New Roman" pitchFamily="18" charset="0"/>
              </a:rPr>
              <a:t>Termički nestabilni</a:t>
            </a:r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</p:txBody>
      </p:sp>
    </p:spTree>
    <p:extLst>
      <p:ext uri="{BB962C8B-B14F-4D97-AF65-F5344CB8AC3E}">
        <p14:creationId xmlns:p14="http://schemas.microsoft.com/office/powerpoint/2010/main" val="43581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876" y="455091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en-US" dirty="0" err="1">
                <a:solidFill>
                  <a:srgbClr val="91CE55"/>
                </a:solidFill>
                <a:latin typeface="Roboto Black"/>
                <a:cs typeface="Roboto Black"/>
              </a:rPr>
              <a:t>Monosaharidi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sr-Latn-RS" dirty="0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Fizička svojstva</a:t>
            </a:r>
            <a:endParaRPr lang="az-Cyrl-AZ" dirty="0">
              <a:solidFill>
                <a:schemeClr val="bg1">
                  <a:lumMod val="65000"/>
                </a:schemeClr>
              </a:solidFill>
              <a:latin typeface="Roboto Black"/>
              <a:cs typeface="Roboto Black"/>
            </a:endParaRPr>
          </a:p>
        </p:txBody>
      </p:sp>
      <p:sp>
        <p:nvSpPr>
          <p:cNvPr id="20" name="Rectangle 3"/>
          <p:cNvSpPr txBox="1">
            <a:spLocks/>
          </p:cNvSpPr>
          <p:nvPr/>
        </p:nvSpPr>
        <p:spPr>
          <a:xfrm>
            <a:off x="646114" y="2209800"/>
            <a:ext cx="7886697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800" dirty="0"/>
              <a:t>Sladak ukus posjeduju bifunkcionaln a jedinjenja</a:t>
            </a:r>
          </a:p>
          <a:p>
            <a:r>
              <a:rPr lang="sr-Latn-RS" sz="1800" dirty="0">
                <a:cs typeface="Times New Roman" pitchFamily="18" charset="0"/>
              </a:rPr>
              <a:t>Kod složenijih ugljenih hidrata ova osobina se praktično gubi</a:t>
            </a:r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46113" y="1625318"/>
            <a:ext cx="2247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b="1" dirty="0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Sladak ukus?????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51"/>
          <a:stretch/>
        </p:blipFill>
        <p:spPr bwMode="auto">
          <a:xfrm>
            <a:off x="2318757" y="3429000"/>
            <a:ext cx="4572000" cy="20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88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876" y="455091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en-US" dirty="0" err="1">
                <a:solidFill>
                  <a:srgbClr val="91CE55"/>
                </a:solidFill>
                <a:latin typeface="Roboto Black"/>
                <a:cs typeface="Roboto Black"/>
              </a:rPr>
              <a:t>Monosaharidi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Reaktivnost</a:t>
            </a:r>
            <a:endParaRPr lang="az-Cyrl-AZ" dirty="0">
              <a:solidFill>
                <a:schemeClr val="bg1">
                  <a:lumMod val="65000"/>
                </a:schemeClr>
              </a:solidFill>
              <a:latin typeface="Roboto Black"/>
              <a:cs typeface="Roboto Blac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113" y="1625318"/>
            <a:ext cx="1393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Oksidacija</a:t>
            </a:r>
            <a:endParaRPr lang="sr-Latn-RS" sz="2000" b="1" dirty="0">
              <a:solidFill>
                <a:schemeClr val="accent3">
                  <a:lumMod val="50000"/>
                </a:schemeClr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11" name="Rectangle 3"/>
          <p:cNvSpPr txBox="1">
            <a:spLocks/>
          </p:cNvSpPr>
          <p:nvPr/>
        </p:nvSpPr>
        <p:spPr>
          <a:xfrm>
            <a:off x="646114" y="2209800"/>
            <a:ext cx="7886697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U </a:t>
            </a:r>
            <a:r>
              <a:rPr lang="en-US" sz="1800" dirty="0" err="1"/>
              <a:t>potpunosti</a:t>
            </a:r>
            <a:r>
              <a:rPr lang="en-US" sz="1800" dirty="0"/>
              <a:t> se </a:t>
            </a:r>
            <a:r>
              <a:rPr lang="en-US" sz="1800" dirty="0" err="1"/>
              <a:t>razgradi</a:t>
            </a:r>
            <a:r>
              <a:rPr lang="en-US" sz="1800" dirty="0"/>
              <a:t> </a:t>
            </a:r>
            <a:r>
              <a:rPr lang="en-US" sz="1800" dirty="0" err="1"/>
              <a:t>skelet</a:t>
            </a:r>
            <a:r>
              <a:rPr lang="en-US" sz="1800" dirty="0"/>
              <a:t> </a:t>
            </a:r>
            <a:r>
              <a:rPr lang="en-US" sz="1800" dirty="0" err="1"/>
              <a:t>monosaharida</a:t>
            </a:r>
            <a:endParaRPr lang="sr-Latn-RS" sz="1800" dirty="0"/>
          </a:p>
          <a:p>
            <a:endParaRPr lang="en-US" sz="18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r-Latn-RS" sz="1800" dirty="0">
                <a:cs typeface="Times New Roman" pitchFamily="18" charset="0"/>
              </a:rPr>
              <a:t>i</a:t>
            </a:r>
            <a:r>
              <a:rPr lang="en-US" sz="1800" dirty="0">
                <a:cs typeface="Times New Roman" pitchFamily="18" charset="0"/>
              </a:rPr>
              <a:t>li</a:t>
            </a:r>
          </a:p>
          <a:p>
            <a:endParaRPr lang="sr-Latn-RS" sz="18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r-Latn-RS" sz="1800" dirty="0">
                <a:cs typeface="Times New Roman" pitchFamily="18" charset="0"/>
              </a:rPr>
              <a:t>n</a:t>
            </a:r>
            <a:r>
              <a:rPr lang="en-US" sz="1800" dirty="0">
                <a:cs typeface="Times New Roman" pitchFamily="18" charset="0"/>
              </a:rPr>
              <a:t>e </a:t>
            </a:r>
            <a:r>
              <a:rPr lang="en-US" sz="1800" dirty="0" err="1">
                <a:cs typeface="Times New Roman" pitchFamily="18" charset="0"/>
              </a:rPr>
              <a:t>dolazi</a:t>
            </a:r>
            <a:r>
              <a:rPr lang="en-US" sz="1800" dirty="0">
                <a:cs typeface="Times New Roman" pitchFamily="18" charset="0"/>
              </a:rPr>
              <a:t> do </a:t>
            </a:r>
            <a:r>
              <a:rPr lang="en-US" sz="1800" dirty="0" err="1">
                <a:cs typeface="Times New Roman" pitchFamily="18" charset="0"/>
              </a:rPr>
              <a:t>naru</a:t>
            </a:r>
            <a:r>
              <a:rPr lang="sr-Latn-RS" sz="1800" dirty="0">
                <a:cs typeface="Times New Roman" pitchFamily="18" charset="0"/>
              </a:rPr>
              <a:t>šavanja skeleta</a:t>
            </a:r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</p:txBody>
      </p:sp>
    </p:spTree>
    <p:extLst>
      <p:ext uri="{BB962C8B-B14F-4D97-AF65-F5344CB8AC3E}">
        <p14:creationId xmlns:p14="http://schemas.microsoft.com/office/powerpoint/2010/main" val="335257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>
          <a:xfrm>
            <a:off x="646113" y="1492479"/>
            <a:ext cx="7886697" cy="793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000" dirty="0"/>
              <a:t>Rasprostranjeni u biljnom svijetu : skrob (rezervne materije) ili celuloza (90%, gradivne materije)</a:t>
            </a:r>
            <a:endParaRPr lang="sr-Latn-RS" sz="2000" baseline="-25000" dirty="0"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868876" y="455091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UGLJENI HIDRATI</a:t>
            </a:r>
          </a:p>
          <a:p>
            <a:r>
              <a:rPr lang="sr-Latn-RS" dirty="0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Funkcija</a:t>
            </a:r>
            <a:endParaRPr lang="az-Cyrl-AZ" dirty="0">
              <a:solidFill>
                <a:schemeClr val="bg1">
                  <a:lumMod val="65000"/>
                </a:schemeClr>
              </a:solidFill>
              <a:latin typeface="Roboto Black"/>
              <a:cs typeface="Roboto Black"/>
            </a:endParaRPr>
          </a:p>
        </p:txBody>
      </p:sp>
      <p:sp>
        <p:nvSpPr>
          <p:cNvPr id="36" name="Rectangle 3"/>
          <p:cNvSpPr txBox="1">
            <a:spLocks/>
          </p:cNvSpPr>
          <p:nvPr/>
        </p:nvSpPr>
        <p:spPr>
          <a:xfrm>
            <a:off x="715533" y="2780365"/>
            <a:ext cx="7897986" cy="648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000" dirty="0"/>
              <a:t>Ređe se pojavljuju u životinjskom svijetu : glikogen (energetski materijal)</a:t>
            </a:r>
            <a:endParaRPr lang="en-GB" sz="2000" dirty="0"/>
          </a:p>
          <a:p>
            <a:r>
              <a:rPr lang="en-GB" sz="2000" dirty="0" err="1"/>
              <a:t>glukoneogeneza</a:t>
            </a:r>
            <a:endParaRPr lang="sr-Latn-RS" sz="2000" dirty="0"/>
          </a:p>
          <a:p>
            <a:pPr marL="0" indent="0">
              <a:buNone/>
            </a:pPr>
            <a:endParaRPr lang="sr-Latn-RS" sz="2000" baseline="-25000" dirty="0"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</p:txBody>
      </p:sp>
      <p:sp>
        <p:nvSpPr>
          <p:cNvPr id="16" name="Rectangle 3"/>
          <p:cNvSpPr txBox="1">
            <a:spLocks/>
          </p:cNvSpPr>
          <p:nvPr/>
        </p:nvSpPr>
        <p:spPr>
          <a:xfrm>
            <a:off x="746577" y="3962400"/>
            <a:ext cx="7983595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000" dirty="0"/>
              <a:t>Nosioci posebnih biohemijskih funkcija</a:t>
            </a:r>
          </a:p>
          <a:p>
            <a:pPr marL="457200" indent="-457200">
              <a:buAutoNum type="arabicPeriod"/>
            </a:pPr>
            <a:r>
              <a:rPr lang="sr-Latn-RS" sz="2000" dirty="0"/>
              <a:t>Na ćelijskoj membrani kao glikokali</a:t>
            </a:r>
            <a:r>
              <a:rPr lang="en-US" sz="2000" dirty="0"/>
              <a:t>k</a:t>
            </a:r>
            <a:r>
              <a:rPr lang="sr-Latn-RS" sz="2000" dirty="0"/>
              <a:t>s-interćelijska komunikacija</a:t>
            </a:r>
          </a:p>
          <a:p>
            <a:pPr marL="457200" indent="-457200">
              <a:buAutoNum type="arabicPeriod"/>
            </a:pPr>
            <a:r>
              <a:rPr lang="sr-Latn-RS" sz="2000" dirty="0"/>
              <a:t>Na ćelijskoj membrani eritrocita-određuju tip krvne grupe</a:t>
            </a:r>
          </a:p>
          <a:p>
            <a:pPr marL="0" indent="0">
              <a:buNone/>
            </a:pPr>
            <a:endParaRPr lang="sr-Latn-RS" sz="2000" baseline="-25000" dirty="0"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</p:txBody>
      </p:sp>
    </p:spTree>
    <p:extLst>
      <p:ext uri="{BB962C8B-B14F-4D97-AF65-F5344CB8AC3E}">
        <p14:creationId xmlns:p14="http://schemas.microsoft.com/office/powerpoint/2010/main" val="73690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876" y="455091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en-US" dirty="0" err="1">
                <a:solidFill>
                  <a:srgbClr val="91CE55"/>
                </a:solidFill>
                <a:latin typeface="Roboto Black"/>
                <a:cs typeface="Roboto Black"/>
              </a:rPr>
              <a:t>Monosaharidi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Reaktivnost</a:t>
            </a:r>
            <a:endParaRPr lang="az-Cyrl-AZ" dirty="0">
              <a:solidFill>
                <a:schemeClr val="bg1">
                  <a:lumMod val="65000"/>
                </a:schemeClr>
              </a:solidFill>
              <a:latin typeface="Roboto Black"/>
              <a:cs typeface="Roboto Blac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113" y="1625318"/>
            <a:ext cx="1393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Oksidacija</a:t>
            </a:r>
            <a:endParaRPr lang="sr-Latn-RS" sz="2000" b="1" dirty="0">
              <a:solidFill>
                <a:schemeClr val="accent3">
                  <a:lumMod val="50000"/>
                </a:schemeClr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455128"/>
              </p:ext>
            </p:extLst>
          </p:nvPr>
        </p:nvGraphicFramePr>
        <p:xfrm>
          <a:off x="1371600" y="1600200"/>
          <a:ext cx="6172200" cy="447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817234" imgH="2767089" progId="ChemDraw.Document.6.0">
                  <p:embed/>
                </p:oleObj>
              </mc:Choice>
              <mc:Fallback>
                <p:oleObj name="CS ChemDraw Drawing" r:id="rId2" imgW="3817234" imgH="2767089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6172200" cy="447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90600" y="6096000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D-glukonska kiselina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81400" y="6096000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D-glukarna kiselina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0" y="6096000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D-glukuronska kiselina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63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876" y="455091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en-US" dirty="0" err="1">
                <a:solidFill>
                  <a:srgbClr val="91CE55"/>
                </a:solidFill>
                <a:latin typeface="Roboto Black"/>
                <a:cs typeface="Roboto Black"/>
              </a:rPr>
              <a:t>Monosaharidi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Reaktivnost</a:t>
            </a:r>
            <a:endParaRPr lang="az-Cyrl-AZ" dirty="0">
              <a:solidFill>
                <a:schemeClr val="bg1">
                  <a:lumMod val="65000"/>
                </a:schemeClr>
              </a:solidFill>
              <a:latin typeface="Roboto Black"/>
              <a:cs typeface="Roboto Blac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113" y="1625318"/>
            <a:ext cx="1393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Oksidacija</a:t>
            </a:r>
            <a:endParaRPr lang="sr-Latn-RS" sz="2000" b="1" dirty="0">
              <a:solidFill>
                <a:schemeClr val="accent3">
                  <a:lumMod val="50000"/>
                </a:schemeClr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41178" y="2971800"/>
            <a:ext cx="30829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Na isti način se ponašaju i ostale aldoze,</a:t>
            </a:r>
          </a:p>
          <a:p>
            <a:r>
              <a:rPr lang="sr-Latn-RS" b="1" dirty="0"/>
              <a:t>dok se kod ketoza oksiduje samo primarna alkoholna grupa</a:t>
            </a:r>
          </a:p>
          <a:p>
            <a:r>
              <a:rPr lang="sr-Latn-RS" dirty="0"/>
              <a:t>(nastaju uronske kiseline)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8852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876" y="455091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en-US" dirty="0" err="1">
                <a:solidFill>
                  <a:srgbClr val="91CE55"/>
                </a:solidFill>
                <a:latin typeface="Roboto Black"/>
                <a:cs typeface="Roboto Black"/>
              </a:rPr>
              <a:t>Monosaharidi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Reaktivnost</a:t>
            </a:r>
            <a:endParaRPr lang="az-Cyrl-AZ" dirty="0">
              <a:solidFill>
                <a:schemeClr val="bg1">
                  <a:lumMod val="65000"/>
                </a:schemeClr>
              </a:solidFill>
              <a:latin typeface="Roboto Black"/>
              <a:cs typeface="Roboto Blac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3251" y="1225208"/>
            <a:ext cx="1393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Oksidacija</a:t>
            </a:r>
            <a:endParaRPr lang="sr-Latn-RS" sz="2000" b="1" dirty="0">
              <a:solidFill>
                <a:schemeClr val="accent3">
                  <a:lumMod val="50000"/>
                </a:schemeClr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" y="1581150"/>
            <a:ext cx="64960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971800" y="2971800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D-glukonska kiselina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86400" y="2971800"/>
            <a:ext cx="1955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D-ϭ</a:t>
            </a:r>
            <a:r>
              <a:rPr lang="sr-Cyrl-R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glukonolakton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62200" y="4572000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D-glukuronska kiselina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9511860">
            <a:off x="1845271" y="261472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sr-Latn-R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sr-Latn-R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2801527">
            <a:off x="1828800" y="509595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sr-Latn-RS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52626" y="3733800"/>
            <a:ext cx="2755088" cy="28797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01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876" y="455091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en-US" dirty="0" err="1">
                <a:solidFill>
                  <a:srgbClr val="91CE55"/>
                </a:solidFill>
                <a:latin typeface="Roboto Black"/>
                <a:cs typeface="Roboto Black"/>
              </a:rPr>
              <a:t>Monosaharidi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Reaktivnost</a:t>
            </a:r>
            <a:endParaRPr lang="az-Cyrl-AZ" dirty="0">
              <a:solidFill>
                <a:schemeClr val="bg1">
                  <a:lumMod val="65000"/>
                </a:schemeClr>
              </a:solidFill>
              <a:latin typeface="Roboto Black"/>
              <a:cs typeface="Roboto Blac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3251" y="1225208"/>
            <a:ext cx="1393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Oksidacija</a:t>
            </a:r>
            <a:endParaRPr lang="sr-Latn-RS" sz="2000" b="1" dirty="0">
              <a:solidFill>
                <a:schemeClr val="accent3">
                  <a:lumMod val="50000"/>
                </a:schemeClr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" y="1581150"/>
            <a:ext cx="64960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971800" y="2971800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D-glukonska kiselina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86400" y="2971800"/>
            <a:ext cx="1955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D-ϭ</a:t>
            </a:r>
            <a:r>
              <a:rPr lang="sr-Cyrl-R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glukonolakton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62200" y="4572000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D-glukuronska kiselina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9511860">
            <a:off x="1845271" y="261472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sr-Latn-R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sr-Latn-R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2801527">
            <a:off x="1828800" y="509595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sr-Latn-RS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52626" y="3733800"/>
            <a:ext cx="2755088" cy="28797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958004" y="3905220"/>
            <a:ext cx="35173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b="1" dirty="0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Aldonske kiseline</a:t>
            </a:r>
          </a:p>
          <a:p>
            <a:endParaRPr lang="sr-Latn-RS" sz="2000" b="1" dirty="0">
              <a:solidFill>
                <a:schemeClr val="accent3">
                  <a:lumMod val="50000"/>
                </a:schemeClr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  <a:p>
            <a:r>
              <a:rPr lang="sr-Latn-RS" sz="1600" dirty="0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Pojavljuju se u obliku </a:t>
            </a:r>
            <a:r>
              <a:rPr lang="el-GR" sz="1600" dirty="0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γ</a:t>
            </a:r>
            <a:r>
              <a:rPr lang="sr-Latn-RS" sz="1600" dirty="0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- i </a:t>
            </a:r>
            <a:r>
              <a:rPr lang="el-GR" sz="1600" dirty="0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δ</a:t>
            </a:r>
            <a:r>
              <a:rPr lang="sr-Latn-RS" sz="1600" dirty="0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- laktona</a:t>
            </a:r>
            <a:endParaRPr lang="sr-Latn-RS" sz="1600" dirty="0"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4351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876" y="455091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en-US" dirty="0" err="1">
                <a:solidFill>
                  <a:srgbClr val="91CE55"/>
                </a:solidFill>
                <a:latin typeface="Roboto Black"/>
                <a:cs typeface="Roboto Black"/>
              </a:rPr>
              <a:t>Monosaharidi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Reaktivnost</a:t>
            </a:r>
            <a:endParaRPr lang="az-Cyrl-AZ" dirty="0">
              <a:solidFill>
                <a:schemeClr val="bg1">
                  <a:lumMod val="65000"/>
                </a:schemeClr>
              </a:solidFill>
              <a:latin typeface="Roboto Black"/>
              <a:cs typeface="Roboto Blac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3251" y="1225208"/>
            <a:ext cx="1393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Oksidacija</a:t>
            </a:r>
            <a:endParaRPr lang="sr-Latn-RS" sz="2000" b="1" dirty="0">
              <a:solidFill>
                <a:schemeClr val="accent3">
                  <a:lumMod val="50000"/>
                </a:schemeClr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" y="1581150"/>
            <a:ext cx="64960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971800" y="2971800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D-glukonska kiselina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86400" y="2971800"/>
            <a:ext cx="1955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D-ϭ</a:t>
            </a:r>
            <a:r>
              <a:rPr lang="sr-Cyrl-R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glukonolakton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71800" y="6488668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D-glukarna kiselina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62200" y="4572000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D-glukuronska kiselina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9511860">
            <a:off x="1845271" y="261472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sr-Latn-R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sr-Latn-R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2801527">
            <a:off x="1828800" y="509595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sr-Latn-RS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52626" y="3733800"/>
            <a:ext cx="2731153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6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876" y="455091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en-US" dirty="0" err="1">
                <a:solidFill>
                  <a:srgbClr val="91CE55"/>
                </a:solidFill>
                <a:latin typeface="Roboto Black"/>
                <a:cs typeface="Roboto Black"/>
              </a:rPr>
              <a:t>Monosaharidi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Reaktivnost</a:t>
            </a:r>
            <a:endParaRPr lang="az-Cyrl-AZ" dirty="0">
              <a:solidFill>
                <a:schemeClr val="bg1">
                  <a:lumMod val="65000"/>
                </a:schemeClr>
              </a:solidFill>
              <a:latin typeface="Roboto Black"/>
              <a:cs typeface="Roboto Blac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3251" y="1225208"/>
            <a:ext cx="1393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Oksidacija</a:t>
            </a:r>
            <a:endParaRPr lang="sr-Latn-RS" sz="2000" b="1" dirty="0">
              <a:solidFill>
                <a:schemeClr val="accent3">
                  <a:lumMod val="50000"/>
                </a:schemeClr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" y="1581150"/>
            <a:ext cx="64960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971800" y="2971800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D-glukonska kiselina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86400" y="2971800"/>
            <a:ext cx="1955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D-ϭ</a:t>
            </a:r>
            <a:r>
              <a:rPr lang="sr-Cyrl-R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glukonolakton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71800" y="6488668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D-glukarna kiselina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62200" y="4572000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D-glukuronska kiselina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9511860">
            <a:off x="1845271" y="261472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sr-Latn-R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sr-Latn-R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2801527">
            <a:off x="1828800" y="509595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sr-Latn-RS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52626" y="3733800"/>
            <a:ext cx="2731153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958004" y="3905220"/>
            <a:ext cx="21098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b="1" dirty="0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Šećerne kiseline</a:t>
            </a:r>
          </a:p>
          <a:p>
            <a:endParaRPr lang="sr-Latn-RS" sz="2000" b="1" dirty="0">
              <a:solidFill>
                <a:schemeClr val="accent3">
                  <a:lumMod val="50000"/>
                </a:schemeClr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  <a:p>
            <a:r>
              <a:rPr lang="sr-Latn-RS" sz="1600" dirty="0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Prinos do 50%</a:t>
            </a:r>
            <a:endParaRPr lang="sr-Latn-RS" sz="1600" dirty="0"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91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58" y="1354136"/>
            <a:ext cx="9144000" cy="45259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sr-Latn-CS" sz="2100" b="1" dirty="0">
                <a:solidFill>
                  <a:schemeClr val="accent3">
                    <a:lumMod val="50000"/>
                  </a:schemeClr>
                </a:solidFill>
              </a:rPr>
              <a:t>Oksidacijom galaktoze dobija se sluzna kiselina – sastojak pljuvačke. Zanimljivo, nerastvorna je u vodi! </a:t>
            </a:r>
          </a:p>
          <a:p>
            <a:pPr marL="0" indent="0">
              <a:buNone/>
              <a:defRPr/>
            </a:pPr>
            <a:endParaRPr lang="sr-Latn-C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  <a:defRPr/>
            </a:pPr>
            <a:endParaRPr lang="sr-Latn-C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  <a:defRPr/>
            </a:pPr>
            <a:endParaRPr lang="sr-Latn-C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  <a:defRPr/>
            </a:pPr>
            <a:endParaRPr lang="sr-Latn-C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4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10" y="2438400"/>
            <a:ext cx="4402180" cy="2357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39758" y="5093732"/>
            <a:ext cx="296965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C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GALAKTARNA (SLUZNA)</a:t>
            </a:r>
          </a:p>
          <a:p>
            <a:pPr algn="ctr">
              <a:defRPr/>
            </a:pPr>
            <a:r>
              <a:rPr lang="sr-Latn-C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KISELINA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5232231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galaktoza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8876" y="455091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en-US" dirty="0" err="1">
                <a:solidFill>
                  <a:srgbClr val="91CE55"/>
                </a:solidFill>
                <a:latin typeface="Roboto Black"/>
                <a:cs typeface="Roboto Black"/>
              </a:rPr>
              <a:t>Monosaharidi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Reaktivnost</a:t>
            </a:r>
            <a:endParaRPr lang="az-Cyrl-AZ" dirty="0">
              <a:solidFill>
                <a:schemeClr val="bg1">
                  <a:lumMod val="65000"/>
                </a:schemeClr>
              </a:solidFill>
              <a:latin typeface="Roboto Black"/>
              <a:cs typeface="Roboto Black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30592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876" y="455091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en-US" dirty="0" err="1">
                <a:solidFill>
                  <a:srgbClr val="91CE55"/>
                </a:solidFill>
                <a:latin typeface="Roboto Black"/>
                <a:cs typeface="Roboto Black"/>
              </a:rPr>
              <a:t>Monosaharidi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Reaktivnost</a:t>
            </a:r>
            <a:endParaRPr lang="az-Cyrl-AZ" dirty="0">
              <a:solidFill>
                <a:schemeClr val="bg1">
                  <a:lumMod val="65000"/>
                </a:schemeClr>
              </a:solidFill>
              <a:latin typeface="Roboto Black"/>
              <a:cs typeface="Roboto Blac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3251" y="1225208"/>
            <a:ext cx="1393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Oksidacija</a:t>
            </a:r>
            <a:endParaRPr lang="sr-Latn-RS" sz="2000" b="1" dirty="0">
              <a:solidFill>
                <a:schemeClr val="accent3">
                  <a:lumMod val="50000"/>
                </a:schemeClr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" y="1581150"/>
            <a:ext cx="64960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971800" y="2971800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D-glukonska kiselina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86400" y="2971800"/>
            <a:ext cx="1955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D-ϭ</a:t>
            </a:r>
            <a:r>
              <a:rPr lang="sr-Cyrl-R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glukonolakton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71800" y="6488668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D-glukarna kiselina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62200" y="4572000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D-glukuronska kiselina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9511860">
            <a:off x="1845271" y="261472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sr-Latn-R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sr-Latn-R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2801527">
            <a:off x="1828800" y="509595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sr-Latn-RS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2411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876" y="455091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en-US" dirty="0" err="1">
                <a:solidFill>
                  <a:srgbClr val="91CE55"/>
                </a:solidFill>
                <a:latin typeface="Roboto Black"/>
                <a:cs typeface="Roboto Black"/>
              </a:rPr>
              <a:t>Monosaharidi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Reaktivnost</a:t>
            </a:r>
            <a:endParaRPr lang="az-Cyrl-AZ" dirty="0">
              <a:solidFill>
                <a:schemeClr val="bg1">
                  <a:lumMod val="65000"/>
                </a:schemeClr>
              </a:solidFill>
              <a:latin typeface="Roboto Black"/>
              <a:cs typeface="Roboto Blac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3251" y="1225208"/>
            <a:ext cx="1393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Oksidacija</a:t>
            </a:r>
            <a:endParaRPr lang="sr-Latn-RS" sz="2000" b="1" dirty="0">
              <a:solidFill>
                <a:schemeClr val="accent3">
                  <a:lumMod val="50000"/>
                </a:schemeClr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" y="1581150"/>
            <a:ext cx="64960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971800" y="2971800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D-glukonska kiselina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86400" y="2971800"/>
            <a:ext cx="1955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D-ϭ</a:t>
            </a:r>
            <a:r>
              <a:rPr lang="sr-Cyrl-R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glukonolakton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71800" y="6488668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D-glukarna kiselina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62200" y="4572000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D-glukuronska kiselina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9511860">
            <a:off x="1845271" y="261472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sr-Latn-R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sr-Latn-R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2801527">
            <a:off x="1828800" y="509595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sr-Latn-RS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61643" y="3962400"/>
            <a:ext cx="2124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b="1" dirty="0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Uronske kiseline</a:t>
            </a:r>
          </a:p>
        </p:txBody>
      </p:sp>
    </p:spTree>
    <p:extLst>
      <p:ext uri="{BB962C8B-B14F-4D97-AF65-F5344CB8AC3E}">
        <p14:creationId xmlns:p14="http://schemas.microsoft.com/office/powerpoint/2010/main" val="76932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876" y="455091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en-US" dirty="0" err="1">
                <a:solidFill>
                  <a:srgbClr val="91CE55"/>
                </a:solidFill>
                <a:latin typeface="Roboto Black"/>
                <a:cs typeface="Roboto Black"/>
              </a:rPr>
              <a:t>Monosaharidi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sr-Latn-RS" dirty="0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oksidacija</a:t>
            </a:r>
            <a:endParaRPr lang="az-Cyrl-AZ" dirty="0">
              <a:solidFill>
                <a:schemeClr val="bg1">
                  <a:lumMod val="65000"/>
                </a:schemeClr>
              </a:solidFill>
              <a:latin typeface="Roboto Black"/>
              <a:cs typeface="Roboto Black"/>
            </a:endParaRPr>
          </a:p>
        </p:txBody>
      </p:sp>
      <p:sp>
        <p:nvSpPr>
          <p:cNvPr id="20" name="Rectangle 3"/>
          <p:cNvSpPr txBox="1">
            <a:spLocks/>
          </p:cNvSpPr>
          <p:nvPr/>
        </p:nvSpPr>
        <p:spPr>
          <a:xfrm>
            <a:off x="646114" y="2209800"/>
            <a:ext cx="7886697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800" dirty="0"/>
              <a:t>alduronske, keturonske</a:t>
            </a:r>
          </a:p>
          <a:p>
            <a:r>
              <a:rPr lang="sr-Latn-RS" sz="1800" dirty="0">
                <a:cs typeface="Times New Roman" pitchFamily="18" charset="0"/>
              </a:rPr>
              <a:t>Preko mokraće se izlučuju iz organizma</a:t>
            </a:r>
          </a:p>
          <a:p>
            <a:r>
              <a:rPr lang="sr-Latn-RS" sz="1800" dirty="0">
                <a:cs typeface="Times New Roman" pitchFamily="18" charset="0"/>
              </a:rPr>
              <a:t>Glukuronska se susreće i u krvi u slobodnom stanju</a:t>
            </a:r>
          </a:p>
          <a:p>
            <a:r>
              <a:rPr lang="sr-Latn-RS" sz="1800" dirty="0">
                <a:cs typeface="Times New Roman" pitchFamily="18" charset="0"/>
              </a:rPr>
              <a:t>Lako grade glikozide: uklanjanje toksičnih materija iz organizma</a:t>
            </a:r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46113" y="1625318"/>
            <a:ext cx="2124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b="1" dirty="0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Uronske kiseline</a:t>
            </a:r>
          </a:p>
        </p:txBody>
      </p:sp>
      <p:pic>
        <p:nvPicPr>
          <p:cNvPr id="8194" name="Picture 2" descr="Image result for ascorbic acid fisher formu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3733800"/>
            <a:ext cx="4933948" cy="256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22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>
          <a:xfrm>
            <a:off x="646113" y="1492479"/>
            <a:ext cx="7886697" cy="488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RS" sz="2000" dirty="0"/>
              <a:t>- hidrati ugljenika opšte formule   C</a:t>
            </a:r>
            <a:r>
              <a:rPr lang="sr-Latn-RS" sz="2000" baseline="-25000" dirty="0"/>
              <a:t>n</a:t>
            </a:r>
            <a:r>
              <a:rPr lang="sr-Latn-RS" sz="2000" dirty="0"/>
              <a:t>H</a:t>
            </a:r>
            <a:r>
              <a:rPr lang="sr-Latn-RS" sz="2000" baseline="-25000" dirty="0"/>
              <a:t>2n</a:t>
            </a:r>
            <a:r>
              <a:rPr lang="sr-Latn-RS" sz="2000" dirty="0"/>
              <a:t>O</a:t>
            </a:r>
            <a:r>
              <a:rPr lang="sr-Latn-RS" sz="2000" baseline="-25000" dirty="0"/>
              <a:t>n  </a:t>
            </a:r>
            <a:r>
              <a:rPr lang="sr-Latn-RS" sz="2000" dirty="0"/>
              <a:t>(</a:t>
            </a:r>
            <a:r>
              <a:rPr lang="sr-Latn-RS" sz="2000" dirty="0">
                <a:cs typeface="Times New Roman" pitchFamily="18" charset="0"/>
              </a:rPr>
              <a:t>C</a:t>
            </a:r>
            <a:r>
              <a:rPr lang="sr-Latn-RS" sz="2000" baseline="-25000" dirty="0">
                <a:cs typeface="Times New Roman" pitchFamily="18" charset="0"/>
              </a:rPr>
              <a:t>n</a:t>
            </a:r>
            <a:r>
              <a:rPr lang="sr-Latn-RS" sz="2000" dirty="0">
                <a:cs typeface="Times New Roman" pitchFamily="18" charset="0"/>
              </a:rPr>
              <a:t>(H</a:t>
            </a:r>
            <a:r>
              <a:rPr lang="sr-Latn-RS" sz="2000" baseline="-25000" dirty="0">
                <a:cs typeface="Times New Roman" pitchFamily="18" charset="0"/>
              </a:rPr>
              <a:t>2</a:t>
            </a:r>
            <a:r>
              <a:rPr lang="sr-Latn-RS" sz="2000" dirty="0">
                <a:cs typeface="Times New Roman" pitchFamily="18" charset="0"/>
              </a:rPr>
              <a:t>O)</a:t>
            </a:r>
            <a:r>
              <a:rPr lang="sr-Latn-RS" sz="2000" baseline="-25000" dirty="0">
                <a:cs typeface="Times New Roman" pitchFamily="18" charset="0"/>
              </a:rPr>
              <a:t>n </a:t>
            </a:r>
            <a:r>
              <a:rPr lang="sr-Latn-RS" sz="2000" dirty="0">
                <a:cs typeface="Times New Roman" pitchFamily="18" charset="0"/>
              </a:rPr>
              <a:t>)</a:t>
            </a:r>
            <a:endParaRPr lang="sr-Latn-RS" sz="2000" baseline="-25000" dirty="0"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868876" y="594525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UGLJENI HIDRATI</a:t>
            </a:r>
            <a:endParaRPr lang="az-Cyrl-AZ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36" name="Rectangle 3"/>
          <p:cNvSpPr txBox="1">
            <a:spLocks/>
          </p:cNvSpPr>
          <p:nvPr/>
        </p:nvSpPr>
        <p:spPr>
          <a:xfrm>
            <a:off x="696345" y="1981200"/>
            <a:ext cx="7886697" cy="488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RS" sz="2000" dirty="0"/>
              <a:t>- neki ugljeni hidrati       C</a:t>
            </a:r>
            <a:r>
              <a:rPr lang="sr-Latn-RS" sz="2000" baseline="-25000" dirty="0"/>
              <a:t>n</a:t>
            </a:r>
            <a:r>
              <a:rPr lang="sr-Latn-RS" sz="2000" dirty="0"/>
              <a:t>H</a:t>
            </a:r>
            <a:r>
              <a:rPr lang="sr-Latn-RS" sz="2000" baseline="-25000" dirty="0"/>
              <a:t>2m</a:t>
            </a:r>
            <a:r>
              <a:rPr lang="sr-Latn-RS" sz="2000" dirty="0"/>
              <a:t>O</a:t>
            </a:r>
            <a:r>
              <a:rPr lang="sr-Latn-RS" sz="2000" baseline="-25000" dirty="0"/>
              <a:t>m  </a:t>
            </a:r>
            <a:r>
              <a:rPr lang="sr-Latn-RS" sz="2000" dirty="0"/>
              <a:t>(</a:t>
            </a:r>
            <a:r>
              <a:rPr lang="sr-Latn-RS" sz="2000" dirty="0">
                <a:cs typeface="Times New Roman" pitchFamily="18" charset="0"/>
              </a:rPr>
              <a:t>C</a:t>
            </a:r>
            <a:r>
              <a:rPr lang="sr-Latn-RS" sz="2000" baseline="-25000" dirty="0">
                <a:cs typeface="Times New Roman" pitchFamily="18" charset="0"/>
              </a:rPr>
              <a:t>n</a:t>
            </a:r>
            <a:r>
              <a:rPr lang="sr-Latn-RS" sz="2000" dirty="0">
                <a:cs typeface="Times New Roman" pitchFamily="18" charset="0"/>
              </a:rPr>
              <a:t>(H</a:t>
            </a:r>
            <a:r>
              <a:rPr lang="sr-Latn-RS" sz="2000" baseline="-25000" dirty="0">
                <a:cs typeface="Times New Roman" pitchFamily="18" charset="0"/>
              </a:rPr>
              <a:t>2</a:t>
            </a:r>
            <a:r>
              <a:rPr lang="sr-Latn-RS" sz="2000" dirty="0">
                <a:cs typeface="Times New Roman" pitchFamily="18" charset="0"/>
              </a:rPr>
              <a:t>O)</a:t>
            </a:r>
            <a:r>
              <a:rPr lang="sr-Latn-RS" sz="2000" baseline="-25000" dirty="0">
                <a:cs typeface="Times New Roman" pitchFamily="18" charset="0"/>
              </a:rPr>
              <a:t>m </a:t>
            </a:r>
            <a:r>
              <a:rPr lang="sr-Latn-RS" sz="2000" dirty="0">
                <a:cs typeface="Times New Roman" pitchFamily="18" charset="0"/>
              </a:rPr>
              <a:t>), m</a:t>
            </a:r>
            <a:r>
              <a:rPr lang="en-US" sz="2000" dirty="0">
                <a:cs typeface="Times New Roman" pitchFamily="18" charset="0"/>
              </a:rPr>
              <a:t>&lt;n</a:t>
            </a:r>
            <a:endParaRPr lang="sr-Latn-RS" sz="2000" baseline="-25000" dirty="0"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86057600"/>
              </p:ext>
            </p:extLst>
          </p:nvPr>
        </p:nvGraphicFramePr>
        <p:xfrm>
          <a:off x="868876" y="2133600"/>
          <a:ext cx="7467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011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876" y="455091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en-US" dirty="0" err="1">
                <a:solidFill>
                  <a:srgbClr val="91CE55"/>
                </a:solidFill>
                <a:latin typeface="Roboto Black"/>
                <a:cs typeface="Roboto Black"/>
              </a:rPr>
              <a:t>Monosaharidi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Reaktivnost</a:t>
            </a:r>
            <a:endParaRPr lang="az-Cyrl-AZ" dirty="0">
              <a:solidFill>
                <a:schemeClr val="bg1">
                  <a:lumMod val="65000"/>
                </a:schemeClr>
              </a:solidFill>
              <a:latin typeface="Roboto Black"/>
              <a:cs typeface="Roboto Blac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113" y="1625318"/>
            <a:ext cx="5107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b="1" dirty="0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Reaktivnost karbonilne grupe-kondezacija</a:t>
            </a:r>
          </a:p>
        </p:txBody>
      </p:sp>
      <p:sp>
        <p:nvSpPr>
          <p:cNvPr id="11" name="Rectangle 3"/>
          <p:cNvSpPr txBox="1">
            <a:spLocks/>
          </p:cNvSpPr>
          <p:nvPr/>
        </p:nvSpPr>
        <p:spPr>
          <a:xfrm>
            <a:off x="646114" y="2209800"/>
            <a:ext cx="7886697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800" dirty="0"/>
              <a:t>Najznačajnije reakcije sa : fenilhidrazinom, cijanovodoničnom kiselinom, oksidacija bromnom vodom....</a:t>
            </a:r>
          </a:p>
          <a:p>
            <a:r>
              <a:rPr lang="sr-Latn-RS" sz="1800" dirty="0"/>
              <a:t>Fisher: reakcije sa fenilhidrazinom</a:t>
            </a:r>
          </a:p>
          <a:p>
            <a:pPr marL="0" indent="0">
              <a:buNone/>
            </a:pPr>
            <a:endParaRPr lang="en-US" sz="1800" dirty="0">
              <a:cs typeface="Times New Roman" pitchFamily="18" charset="0"/>
            </a:endParaRPr>
          </a:p>
          <a:p>
            <a:endParaRPr lang="sr-Latn-RS" sz="1800" dirty="0"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</p:txBody>
      </p:sp>
    </p:spTree>
    <p:extLst>
      <p:ext uri="{BB962C8B-B14F-4D97-AF65-F5344CB8AC3E}">
        <p14:creationId xmlns:p14="http://schemas.microsoft.com/office/powerpoint/2010/main" val="100956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876" y="455091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en-US" dirty="0" err="1">
                <a:solidFill>
                  <a:srgbClr val="91CE55"/>
                </a:solidFill>
                <a:latin typeface="Roboto Black"/>
                <a:cs typeface="Roboto Black"/>
              </a:rPr>
              <a:t>Monosaharidi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Reaktivnost</a:t>
            </a:r>
            <a:endParaRPr lang="az-Cyrl-AZ" dirty="0">
              <a:solidFill>
                <a:schemeClr val="bg1">
                  <a:lumMod val="65000"/>
                </a:schemeClr>
              </a:solidFill>
              <a:latin typeface="Roboto Black"/>
              <a:cs typeface="Roboto Blac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113" y="1625318"/>
            <a:ext cx="5107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b="1" dirty="0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Reaktivnost karbonilne grupe-kondezacija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622182"/>
              </p:ext>
            </p:extLst>
          </p:nvPr>
        </p:nvGraphicFramePr>
        <p:xfrm>
          <a:off x="161925" y="2286000"/>
          <a:ext cx="88201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002675" imgH="1089182" progId="ChemDraw.Document.6.0">
                  <p:embed/>
                </p:oleObj>
              </mc:Choice>
              <mc:Fallback>
                <p:oleObj name="CS ChemDraw Drawing" r:id="rId2" imgW="6002675" imgH="1089182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2286000"/>
                        <a:ext cx="882015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71800" y="3827776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Fenil-hidrazon</a:t>
            </a:r>
            <a:r>
              <a:rPr lang="sr-Cyrl-R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D-glukoze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3786" y="3827776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osazon D-glukoze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76400" y="46482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Karakteristični kristali narandžaste boje.</a:t>
            </a:r>
            <a:endParaRPr lang="sr-Cyrl-R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Latn-R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Jedina reakcija kojom se talože šećeri</a:t>
            </a:r>
            <a:r>
              <a:rPr lang="sr-Cyrl-R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R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odnosno iz koje se mogu dobiti kristali.</a:t>
            </a:r>
            <a:endParaRPr lang="sr-Cyrl-R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Latn-R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Svaki</a:t>
            </a:r>
            <a:r>
              <a:rPr lang="sr-Cyrl-R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D-oblik šećera daje kristal određenog oblika</a:t>
            </a:r>
            <a:r>
              <a:rPr lang="sr-Cyrl-R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2823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EF82A-3906-D7C1-1498-2CE5B1B9C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111D973-75EF-62DA-EDEB-C961A8BC77E8}"/>
              </a:ext>
            </a:extLst>
          </p:cNvPr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3DB01C-53F9-19DB-4A47-C9F09EA6E427}"/>
              </a:ext>
            </a:extLst>
          </p:cNvPr>
          <p:cNvSpPr txBox="1"/>
          <p:nvPr/>
        </p:nvSpPr>
        <p:spPr>
          <a:xfrm>
            <a:off x="868876" y="455091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en-US" dirty="0" err="1">
                <a:solidFill>
                  <a:srgbClr val="91CE55"/>
                </a:solidFill>
                <a:latin typeface="Roboto Black"/>
                <a:cs typeface="Roboto Black"/>
              </a:rPr>
              <a:t>Monosaharidi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Reaktivnost</a:t>
            </a:r>
            <a:endParaRPr lang="az-Cyrl-AZ" dirty="0">
              <a:solidFill>
                <a:schemeClr val="bg1">
                  <a:lumMod val="65000"/>
                </a:schemeClr>
              </a:solidFill>
              <a:latin typeface="Roboto Black"/>
              <a:cs typeface="Roboto Black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3FC47D-9C62-7B12-8238-68A0592DD4A4}"/>
              </a:ext>
            </a:extLst>
          </p:cNvPr>
          <p:cNvSpPr txBox="1"/>
          <p:nvPr/>
        </p:nvSpPr>
        <p:spPr>
          <a:xfrm>
            <a:off x="646113" y="1625318"/>
            <a:ext cx="5107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b="1" dirty="0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Reaktivnost karbonilne grupe-kondezacija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4259880-1958-F936-BE82-47AF4D8537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25" y="2286000"/>
          <a:ext cx="88201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002675" imgH="1089182" progId="ChemDraw.Document.6.0">
                  <p:embed/>
                </p:oleObj>
              </mc:Choice>
              <mc:Fallback>
                <p:oleObj name="CS ChemDraw Drawing" r:id="rId2" imgW="6002675" imgH="1089182" progId="ChemDraw.Document.6.0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2286000"/>
                        <a:ext cx="882015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A8D459A-6DC8-0900-8F18-CF14D0E79210}"/>
              </a:ext>
            </a:extLst>
          </p:cNvPr>
          <p:cNvSpPr txBox="1"/>
          <p:nvPr/>
        </p:nvSpPr>
        <p:spPr>
          <a:xfrm>
            <a:off x="2971800" y="3827776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Fenil-hidrazon</a:t>
            </a:r>
            <a:r>
              <a:rPr lang="sr-Cyrl-R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D-glukoze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78AD86-6BAB-1062-BC81-7479B16FA4ED}"/>
              </a:ext>
            </a:extLst>
          </p:cNvPr>
          <p:cNvSpPr txBox="1"/>
          <p:nvPr/>
        </p:nvSpPr>
        <p:spPr>
          <a:xfrm>
            <a:off x="7143786" y="3827776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osazon D-glukoze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4C99FB-F119-5CA9-B4C5-591A7B9BA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36" y="4347326"/>
            <a:ext cx="5657850" cy="216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942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876" y="455091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en-US" dirty="0" err="1">
                <a:solidFill>
                  <a:srgbClr val="91CE55"/>
                </a:solidFill>
                <a:latin typeface="Roboto Black"/>
                <a:cs typeface="Roboto Black"/>
              </a:rPr>
              <a:t>Monosaharidi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Reaktivnost</a:t>
            </a:r>
            <a:endParaRPr lang="az-Cyrl-AZ" dirty="0">
              <a:solidFill>
                <a:schemeClr val="bg1">
                  <a:lumMod val="65000"/>
                </a:schemeClr>
              </a:solidFill>
              <a:latin typeface="Roboto Black"/>
              <a:cs typeface="Roboto Blac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113" y="1625318"/>
            <a:ext cx="5208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b="1" dirty="0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Reaktivnost alkoholnih grupa-esterifikacija</a:t>
            </a:r>
          </a:p>
        </p:txBody>
      </p:sp>
      <p:sp>
        <p:nvSpPr>
          <p:cNvPr id="11" name="Rectangle 3"/>
          <p:cNvSpPr txBox="1">
            <a:spLocks/>
          </p:cNvSpPr>
          <p:nvPr/>
        </p:nvSpPr>
        <p:spPr>
          <a:xfrm>
            <a:off x="646114" y="2209800"/>
            <a:ext cx="7886697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800" dirty="0"/>
              <a:t>Lakše se esterifikuju od običnih alkohola</a:t>
            </a:r>
          </a:p>
          <a:p>
            <a:r>
              <a:rPr lang="sr-Latn-RS" sz="1800" dirty="0"/>
              <a:t>najvažniji estri : estri sa karboksilnim kiselinama (acetati i benzoati), estri sulfonskih kiselina, estri neorganskih kiselina</a:t>
            </a:r>
          </a:p>
          <a:p>
            <a:pPr marL="0" indent="0">
              <a:buNone/>
            </a:pPr>
            <a:endParaRPr lang="en-US" sz="1800" dirty="0">
              <a:cs typeface="Times New Roman" pitchFamily="18" charset="0"/>
            </a:endParaRPr>
          </a:p>
          <a:p>
            <a:endParaRPr lang="sr-Latn-RS" sz="1800" dirty="0"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</p:txBody>
      </p:sp>
    </p:spTree>
    <p:extLst>
      <p:ext uri="{BB962C8B-B14F-4D97-AF65-F5344CB8AC3E}">
        <p14:creationId xmlns:p14="http://schemas.microsoft.com/office/powerpoint/2010/main" val="80544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876" y="455091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en-US" dirty="0" err="1">
                <a:solidFill>
                  <a:srgbClr val="91CE55"/>
                </a:solidFill>
                <a:latin typeface="Roboto Black"/>
                <a:cs typeface="Roboto Black"/>
              </a:rPr>
              <a:t>Monosaharidi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Reaktivnost</a:t>
            </a:r>
            <a:endParaRPr lang="az-Cyrl-AZ" dirty="0">
              <a:solidFill>
                <a:schemeClr val="bg1">
                  <a:lumMod val="65000"/>
                </a:schemeClr>
              </a:solidFill>
              <a:latin typeface="Roboto Black"/>
              <a:cs typeface="Roboto Blac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113" y="1625318"/>
            <a:ext cx="5208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b="1" dirty="0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Reaktivnost alkoholnih grupa-esterifikacija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153263"/>
              </p:ext>
            </p:extLst>
          </p:nvPr>
        </p:nvGraphicFramePr>
        <p:xfrm>
          <a:off x="1939504" y="3276600"/>
          <a:ext cx="553878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184515" imgH="1267544" progId="ChemDraw.Document.6.0">
                  <p:embed/>
                </p:oleObj>
              </mc:Choice>
              <mc:Fallback>
                <p:oleObj name="CS ChemDraw Drawing" r:id="rId2" imgW="4184515" imgH="1267544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504" y="3276600"/>
                        <a:ext cx="5538788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34000" y="4953000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Pentaacetat glukoze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9850" y="2438400"/>
            <a:ext cx="2730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b="1" dirty="0">
                <a:solidFill>
                  <a:schemeClr val="accent3">
                    <a:lumMod val="50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Acetati monosaharida</a:t>
            </a:r>
          </a:p>
        </p:txBody>
      </p:sp>
    </p:spTree>
    <p:extLst>
      <p:ext uri="{BB962C8B-B14F-4D97-AF65-F5344CB8AC3E}">
        <p14:creationId xmlns:p14="http://schemas.microsoft.com/office/powerpoint/2010/main" val="8980226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304800" y="1828800"/>
          <a:ext cx="512412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4027518" imgH="1317816" progId="ChemDraw.Document.6.0">
                  <p:embed/>
                </p:oleObj>
              </mc:Choice>
              <mc:Fallback>
                <p:oleObj name="CS ChemDraw Drawing" r:id="rId3" imgW="4027518" imgH="131781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28800"/>
                        <a:ext cx="5124128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5056" y="1447800"/>
            <a:ext cx="3452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Totalna esterifikacija-metilceluloza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1697" y="1905000"/>
            <a:ext cx="31875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Fotografski film</a:t>
            </a:r>
            <a:endParaRPr lang="sr-Cyrl-R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Filmska traka</a:t>
            </a:r>
            <a:endParaRPr lang="sr-Cyrl-R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Emulgator u hrani i kozmetičkoj industriji</a:t>
            </a:r>
            <a:endParaRPr lang="sr-Cyrl-R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Kapi za oči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9989" name="Picture 5" descr="http://thumbs.dreamstime.com/z/film-tape-22337024.jpg"/>
          <p:cNvPicPr>
            <a:picLocks noChangeAspect="1" noChangeArrowheads="1"/>
          </p:cNvPicPr>
          <p:nvPr/>
        </p:nvPicPr>
        <p:blipFill>
          <a:blip r:embed="rId5" cstate="print"/>
          <a:srcRect b="18613"/>
          <a:stretch>
            <a:fillRect/>
          </a:stretch>
        </p:blipFill>
        <p:spPr bwMode="auto">
          <a:xfrm>
            <a:off x="0" y="3718515"/>
            <a:ext cx="5346988" cy="2895600"/>
          </a:xfrm>
          <a:prstGeom prst="rect">
            <a:avLst/>
          </a:prstGeom>
          <a:noFill/>
        </p:spPr>
      </p:pic>
      <p:pic>
        <p:nvPicPr>
          <p:cNvPr id="169991" name="Picture 7" descr="http://3.imimg.com/data3/QM/LL/MY-5337377/carboxy-methyl-cellulose-sodium-500x5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3659326"/>
            <a:ext cx="3124200" cy="3124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68876" y="455091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en-US" dirty="0" err="1">
                <a:solidFill>
                  <a:srgbClr val="91CE55"/>
                </a:solidFill>
                <a:latin typeface="Roboto Black"/>
                <a:cs typeface="Roboto Black"/>
              </a:rPr>
              <a:t>Monosaharidi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Reaktivnost</a:t>
            </a:r>
            <a:endParaRPr lang="az-Cyrl-AZ" dirty="0">
              <a:solidFill>
                <a:schemeClr val="bg1">
                  <a:lumMod val="65000"/>
                </a:schemeClr>
              </a:solidFill>
              <a:latin typeface="Roboto Black"/>
              <a:cs typeface="Roboto Blac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11027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833">
            <a:off x="4361259" y="1240507"/>
            <a:ext cx="3939183" cy="2627958"/>
          </a:xfrm>
          <a:custGeom>
            <a:avLst/>
            <a:gdLst>
              <a:gd name="T0" fmla="*/ 542778 w 12834351"/>
              <a:gd name="T1" fmla="*/ 2605603 h 12789042"/>
              <a:gd name="T2" fmla="*/ 4134394 w 12834351"/>
              <a:gd name="T3" fmla="*/ 556304 h 12789042"/>
              <a:gd name="T4" fmla="*/ 8818818 w 12834351"/>
              <a:gd name="T5" fmla="*/ 93938 h 12789042"/>
              <a:gd name="T6" fmla="*/ 10434941 w 12834351"/>
              <a:gd name="T7" fmla="*/ 2118643 h 12789042"/>
              <a:gd name="T8" fmla="*/ 9917833 w 12834351"/>
              <a:gd name="T9" fmla="*/ 6793347 h 12789042"/>
              <a:gd name="T10" fmla="*/ 8035380 w 12834351"/>
              <a:gd name="T11" fmla="*/ 10083266 h 12789042"/>
              <a:gd name="T12" fmla="*/ 6205416 w 12834351"/>
              <a:gd name="T13" fmla="*/ 10266691 h 12789042"/>
              <a:gd name="T14" fmla="*/ 3143595 w 12834351"/>
              <a:gd name="T15" fmla="*/ 8457423 h 12789042"/>
              <a:gd name="T16" fmla="*/ 595267 w 12834351"/>
              <a:gd name="T17" fmla="*/ 5319177 h 12789042"/>
              <a:gd name="T18" fmla="*/ 26047 w 12834351"/>
              <a:gd name="T19" fmla="*/ 3885103 h 12789042"/>
              <a:gd name="T20" fmla="*/ 542778 w 12834351"/>
              <a:gd name="T21" fmla="*/ 2605603 h 127890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ln w="9525"/>
        </p:spPr>
      </p:pic>
      <p:sp>
        <p:nvSpPr>
          <p:cNvPr id="9220" name="Shape 38"/>
          <p:cNvSpPr>
            <a:spLocks/>
          </p:cNvSpPr>
          <p:nvPr/>
        </p:nvSpPr>
        <p:spPr bwMode="auto">
          <a:xfrm rot="19401480">
            <a:off x="4654153" y="734020"/>
            <a:ext cx="3908227" cy="3839171"/>
          </a:xfrm>
          <a:custGeom>
            <a:avLst/>
            <a:gdLst>
              <a:gd name="T0" fmla="*/ 2147483646 w 21540"/>
              <a:gd name="T1" fmla="*/ 2147483646 h 21555"/>
              <a:gd name="T2" fmla="*/ 2147483646 w 21540"/>
              <a:gd name="T3" fmla="*/ 2147483646 h 21555"/>
              <a:gd name="T4" fmla="*/ 2147483646 w 21540"/>
              <a:gd name="T5" fmla="*/ 2147483646 h 21555"/>
              <a:gd name="T6" fmla="*/ 2147483646 w 21540"/>
              <a:gd name="T7" fmla="*/ 2147483646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>
            <a:solidFill>
              <a:srgbClr val="BECD3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9050" tIns="19050" rIns="19050" bIns="19050" anchor="ctr"/>
          <a:lstStyle/>
          <a:p>
            <a:endParaRPr lang="en-US" sz="675"/>
          </a:p>
        </p:txBody>
      </p:sp>
      <p:sp>
        <p:nvSpPr>
          <p:cNvPr id="9221" name="Shape 39"/>
          <p:cNvSpPr>
            <a:spLocks/>
          </p:cNvSpPr>
          <p:nvPr/>
        </p:nvSpPr>
        <p:spPr bwMode="auto">
          <a:xfrm rot="18340212">
            <a:off x="4654153" y="734020"/>
            <a:ext cx="3908227" cy="3839171"/>
          </a:xfrm>
          <a:custGeom>
            <a:avLst/>
            <a:gdLst>
              <a:gd name="T0" fmla="*/ 2147483646 w 21540"/>
              <a:gd name="T1" fmla="*/ 2147483646 h 21555"/>
              <a:gd name="T2" fmla="*/ 2147483646 w 21540"/>
              <a:gd name="T3" fmla="*/ 2147483646 h 21555"/>
              <a:gd name="T4" fmla="*/ 2147483646 w 21540"/>
              <a:gd name="T5" fmla="*/ 2147483646 h 21555"/>
              <a:gd name="T6" fmla="*/ 2147483646 w 21540"/>
              <a:gd name="T7" fmla="*/ 2147483646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>
            <a:solidFill>
              <a:srgbClr val="FF8D09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9050" tIns="19050" rIns="19050" bIns="19050" anchor="ctr"/>
          <a:lstStyle/>
          <a:p>
            <a:endParaRPr lang="en-US" sz="675"/>
          </a:p>
        </p:txBody>
      </p:sp>
      <p:sp>
        <p:nvSpPr>
          <p:cNvPr id="9222" name="Shape 33"/>
          <p:cNvSpPr>
            <a:spLocks noChangeArrowheads="1"/>
          </p:cNvSpPr>
          <p:nvPr/>
        </p:nvSpPr>
        <p:spPr bwMode="auto">
          <a:xfrm>
            <a:off x="316111" y="4535515"/>
            <a:ext cx="6691313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742950" indent="-28575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11430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16002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20574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eaLnBrk="1"/>
            <a:r>
              <a:rPr lang="en-US" altLang="en-US" sz="2700" b="1" baseline="0" dirty="0" err="1">
                <a:solidFill>
                  <a:srgbClr val="A7B32A"/>
                </a:solidFill>
                <a:cs typeface="Open Sans" pitchFamily="34" charset="0"/>
              </a:rPr>
              <a:t>Važni</a:t>
            </a:r>
            <a:r>
              <a:rPr lang="en-US" altLang="en-US" sz="2700" b="1" baseline="0" dirty="0">
                <a:solidFill>
                  <a:srgbClr val="A7B32A"/>
                </a:solidFill>
                <a:cs typeface="Open Sans" pitchFamily="34" charset="0"/>
              </a:rPr>
              <a:t> </a:t>
            </a:r>
            <a:r>
              <a:rPr lang="en-US" altLang="en-US" sz="2700" b="1" baseline="0" dirty="0" err="1">
                <a:solidFill>
                  <a:srgbClr val="A7B32A"/>
                </a:solidFill>
                <a:cs typeface="Open Sans" pitchFamily="34" charset="0"/>
              </a:rPr>
              <a:t>predstavnici</a:t>
            </a:r>
            <a:r>
              <a:rPr lang="en-US" altLang="en-US" sz="2700" b="1" baseline="0" dirty="0">
                <a:solidFill>
                  <a:srgbClr val="A7B32A"/>
                </a:solidFill>
                <a:cs typeface="Open Sans" pitchFamily="34" charset="0"/>
              </a:rPr>
              <a:t> </a:t>
            </a:r>
            <a:r>
              <a:rPr lang="en-US" altLang="en-US" sz="2700" b="1" baseline="0" dirty="0" err="1">
                <a:solidFill>
                  <a:srgbClr val="A7B32A"/>
                </a:solidFill>
                <a:cs typeface="Open Sans" pitchFamily="34" charset="0"/>
              </a:rPr>
              <a:t>monosaharida</a:t>
            </a:r>
            <a:endParaRPr lang="en-US" altLang="en-US" sz="2700" b="1" baseline="0" dirty="0">
              <a:solidFill>
                <a:srgbClr val="A7B32A"/>
              </a:solidFill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56246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81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278606" indent="-107156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42862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60007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77152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94297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111442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128587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145732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fld id="{CF44486D-446D-4431-B37D-E083BCB2CAC5}" type="slidenum">
              <a:rPr lang="en-US" altLang="en-US" sz="750" baseline="0">
                <a:solidFill>
                  <a:srgbClr val="FFFFFF"/>
                </a:solidFill>
                <a:latin typeface="Open Sans Semibold" pitchFamily="34" charset="0"/>
                <a:cs typeface="Open Sans Semibold" pitchFamily="34" charset="0"/>
                <a:sym typeface="Open Sans Semibold" pitchFamily="34" charset="0"/>
              </a:rPr>
              <a:pPr/>
              <a:t>47</a:t>
            </a:fld>
            <a:endParaRPr lang="en-US" altLang="en-US" sz="750" baseline="0">
              <a:solidFill>
                <a:srgbClr val="FFFFFF"/>
              </a:solidFill>
              <a:latin typeface="Open Sans Semibold" pitchFamily="34" charset="0"/>
              <a:cs typeface="Open Sans Semibold" pitchFamily="34" charset="0"/>
              <a:sym typeface="Open Sans Semibold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486" y="2298855"/>
            <a:ext cx="4093433" cy="2302556"/>
          </a:xfrm>
          <a:custGeom>
            <a:avLst/>
            <a:gdLst>
              <a:gd name="T0" fmla="*/ 663190 w 12834351"/>
              <a:gd name="T1" fmla="*/ 3184071 h 12789042"/>
              <a:gd name="T2" fmla="*/ 5051587 w 12834351"/>
              <a:gd name="T3" fmla="*/ 679809 h 12789042"/>
              <a:gd name="T4" fmla="*/ 10775224 w 12834351"/>
              <a:gd name="T5" fmla="*/ 114793 h 12789042"/>
              <a:gd name="T6" fmla="*/ 12749875 w 12834351"/>
              <a:gd name="T7" fmla="*/ 2589000 h 12789042"/>
              <a:gd name="T8" fmla="*/ 12118049 w 12834351"/>
              <a:gd name="T9" fmla="*/ 8301531 h 12789042"/>
              <a:gd name="T10" fmla="*/ 9817985 w 12834351"/>
              <a:gd name="T11" fmla="*/ 12321841 h 12789042"/>
              <a:gd name="T12" fmla="*/ 7582053 w 12834351"/>
              <a:gd name="T13" fmla="*/ 12545988 h 12789042"/>
              <a:gd name="T14" fmla="*/ 3840984 w 12834351"/>
              <a:gd name="T15" fmla="*/ 10335046 h 12789042"/>
              <a:gd name="T16" fmla="*/ 727323 w 12834351"/>
              <a:gd name="T17" fmla="*/ 6500081 h 12789042"/>
              <a:gd name="T18" fmla="*/ 31824 w 12834351"/>
              <a:gd name="T19" fmla="*/ 4747630 h 12789042"/>
              <a:gd name="T20" fmla="*/ 663190 w 12834351"/>
              <a:gd name="T21" fmla="*/ 3184071 h 127890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ln w="9525"/>
        </p:spPr>
      </p:pic>
      <p:sp>
        <p:nvSpPr>
          <p:cNvPr id="25604" name="Shape 82"/>
          <p:cNvSpPr>
            <a:spLocks noChangeArrowheads="1"/>
          </p:cNvSpPr>
          <p:nvPr/>
        </p:nvSpPr>
        <p:spPr bwMode="auto">
          <a:xfrm>
            <a:off x="668536" y="2689585"/>
            <a:ext cx="3536156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742950" indent="-28575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11430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16002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20574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eaLnBrk="1">
              <a:lnSpc>
                <a:spcPct val="80000"/>
              </a:lnSpc>
            </a:pPr>
            <a:r>
              <a:rPr lang="en-US" altLang="en-US" sz="3750" b="1" baseline="0" dirty="0" err="1">
                <a:solidFill>
                  <a:srgbClr val="292B3A"/>
                </a:solidFill>
              </a:rPr>
              <a:t>Arabinoza</a:t>
            </a:r>
            <a:endParaRPr lang="en-US" altLang="en-US" sz="3750" b="1" baseline="0" dirty="0">
              <a:solidFill>
                <a:srgbClr val="292B3A"/>
              </a:solidFill>
            </a:endParaRPr>
          </a:p>
        </p:txBody>
      </p:sp>
      <p:sp>
        <p:nvSpPr>
          <p:cNvPr id="16389" name="Shape 83"/>
          <p:cNvSpPr>
            <a:spLocks noChangeArrowheads="1"/>
          </p:cNvSpPr>
          <p:nvPr/>
        </p:nvSpPr>
        <p:spPr bwMode="auto">
          <a:xfrm>
            <a:off x="683419" y="3449836"/>
            <a:ext cx="3170634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/>
          <a:lstStyle>
            <a:lvl1pPr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742950" indent="-28575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11430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16002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20574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eaLnBrk="1"/>
            <a:r>
              <a:rPr lang="en-US" altLang="en-US" sz="1200" baseline="0" dirty="0" err="1"/>
              <a:t>Nalazi</a:t>
            </a:r>
            <a:r>
              <a:rPr lang="en-US" altLang="en-US" sz="1200" baseline="0" dirty="0"/>
              <a:t> se u </a:t>
            </a:r>
            <a:r>
              <a:rPr lang="en-US" altLang="en-US" sz="1200" baseline="0" dirty="0" err="1"/>
              <a:t>biljkama</a:t>
            </a:r>
            <a:endParaRPr lang="en-US" altLang="en-US" sz="1200" baseline="0" dirty="0"/>
          </a:p>
          <a:p>
            <a:pPr eaLnBrk="1"/>
            <a:endParaRPr lang="en-US" altLang="en-US" sz="1200" baseline="0" dirty="0"/>
          </a:p>
          <a:p>
            <a:pPr eaLnBrk="1"/>
            <a:r>
              <a:rPr lang="en-US" altLang="en-US" sz="1200" baseline="0" dirty="0" err="1"/>
              <a:t>Ima</a:t>
            </a:r>
            <a:r>
              <a:rPr lang="en-US" altLang="en-US" sz="1200" baseline="0" dirty="0"/>
              <a:t> je u </a:t>
            </a:r>
            <a:r>
              <a:rPr lang="en-US" altLang="en-US" sz="1200" baseline="0" dirty="0" err="1"/>
              <a:t>smoli</a:t>
            </a:r>
            <a:r>
              <a:rPr lang="en-US" altLang="en-US" sz="1200" baseline="0" dirty="0"/>
              <a:t> </a:t>
            </a:r>
            <a:r>
              <a:rPr lang="en-US" altLang="en-US" sz="1200" baseline="0" dirty="0" err="1"/>
              <a:t>trešnjinog</a:t>
            </a:r>
            <a:r>
              <a:rPr lang="en-US" altLang="en-US" sz="1200" baseline="0" dirty="0"/>
              <a:t> </a:t>
            </a:r>
            <a:r>
              <a:rPr lang="en-US" altLang="en-US" sz="1200" baseline="0" dirty="0" err="1"/>
              <a:t>drveta</a:t>
            </a:r>
            <a:endParaRPr lang="en-US" altLang="en-US" sz="1200" baseline="0" dirty="0"/>
          </a:p>
          <a:p>
            <a:pPr eaLnBrk="1"/>
            <a:endParaRPr lang="en-US" altLang="en-US" sz="1200" baseline="0" dirty="0"/>
          </a:p>
          <a:p>
            <a:pPr eaLnBrk="1"/>
            <a:r>
              <a:rPr lang="en-US" altLang="en-US" sz="1200" baseline="0" dirty="0"/>
              <a:t>Kao </a:t>
            </a:r>
            <a:r>
              <a:rPr lang="en-US" altLang="en-US" sz="1200" baseline="0" dirty="0" err="1"/>
              <a:t>polisaharid</a:t>
            </a:r>
            <a:r>
              <a:rPr lang="en-US" altLang="en-US" sz="1200" baseline="0" dirty="0"/>
              <a:t> u </a:t>
            </a:r>
            <a:r>
              <a:rPr lang="en-US" altLang="en-US" sz="1200" baseline="0" dirty="0" err="1"/>
              <a:t>hemicelulozi</a:t>
            </a:r>
            <a:r>
              <a:rPr lang="en-US" altLang="en-US" sz="1200" baseline="0" dirty="0"/>
              <a:t>, </a:t>
            </a:r>
            <a:r>
              <a:rPr lang="en-US" altLang="en-US" sz="1200" baseline="0" dirty="0" err="1"/>
              <a:t>pektinu</a:t>
            </a:r>
            <a:r>
              <a:rPr lang="en-US" altLang="en-US" sz="1200" baseline="0" dirty="0"/>
              <a:t>, </a:t>
            </a:r>
            <a:r>
              <a:rPr lang="en-US" altLang="en-US" sz="1200" baseline="0" dirty="0" err="1"/>
              <a:t>zelenim</a:t>
            </a:r>
            <a:r>
              <a:rPr lang="en-US" altLang="en-US" sz="1200" baseline="0" dirty="0"/>
              <a:t> </a:t>
            </a:r>
            <a:r>
              <a:rPr lang="en-US" altLang="en-US" sz="1200" baseline="0" dirty="0" err="1"/>
              <a:t>algama</a:t>
            </a:r>
            <a:endParaRPr lang="en-US" altLang="en-US" sz="1200" baseline="0" dirty="0"/>
          </a:p>
        </p:txBody>
      </p:sp>
      <p:sp>
        <p:nvSpPr>
          <p:cNvPr id="25606" name="Shape 85"/>
          <p:cNvSpPr>
            <a:spLocks/>
          </p:cNvSpPr>
          <p:nvPr/>
        </p:nvSpPr>
        <p:spPr bwMode="auto">
          <a:xfrm rot="19401480">
            <a:off x="4935736" y="1160859"/>
            <a:ext cx="4862513" cy="4776788"/>
          </a:xfrm>
          <a:custGeom>
            <a:avLst/>
            <a:gdLst>
              <a:gd name="T0" fmla="*/ 2147483646 w 21540"/>
              <a:gd name="T1" fmla="*/ 2147483646 h 21555"/>
              <a:gd name="T2" fmla="*/ 2147483646 w 21540"/>
              <a:gd name="T3" fmla="*/ 2147483646 h 21555"/>
              <a:gd name="T4" fmla="*/ 2147483646 w 21540"/>
              <a:gd name="T5" fmla="*/ 2147483646 h 21555"/>
              <a:gd name="T6" fmla="*/ 2147483646 w 21540"/>
              <a:gd name="T7" fmla="*/ 2147483646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 cap="flat">
            <a:solidFill>
              <a:srgbClr val="BECD3F"/>
            </a:solidFill>
            <a:prstDash val="solid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9050" tIns="19050" rIns="19050" bIns="19050" anchor="ctr"/>
          <a:lstStyle/>
          <a:p>
            <a:endParaRPr lang="en-US" sz="675"/>
          </a:p>
        </p:txBody>
      </p:sp>
      <p:sp>
        <p:nvSpPr>
          <p:cNvPr id="25607" name="Shape 86"/>
          <p:cNvSpPr>
            <a:spLocks/>
          </p:cNvSpPr>
          <p:nvPr/>
        </p:nvSpPr>
        <p:spPr bwMode="auto">
          <a:xfrm rot="18340212">
            <a:off x="4935736" y="1160859"/>
            <a:ext cx="4862513" cy="4776788"/>
          </a:xfrm>
          <a:custGeom>
            <a:avLst/>
            <a:gdLst>
              <a:gd name="T0" fmla="*/ 2147483646 w 21540"/>
              <a:gd name="T1" fmla="*/ 2147483646 h 21555"/>
              <a:gd name="T2" fmla="*/ 2147483646 w 21540"/>
              <a:gd name="T3" fmla="*/ 2147483646 h 21555"/>
              <a:gd name="T4" fmla="*/ 2147483646 w 21540"/>
              <a:gd name="T5" fmla="*/ 2147483646 h 21555"/>
              <a:gd name="T6" fmla="*/ 2147483646 w 21540"/>
              <a:gd name="T7" fmla="*/ 2147483646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 cap="flat">
            <a:solidFill>
              <a:srgbClr val="FF8D09"/>
            </a:solidFill>
            <a:prstDash val="solid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9050" tIns="19050" rIns="19050" bIns="19050" anchor="ctr"/>
          <a:lstStyle/>
          <a:p>
            <a:endParaRPr lang="en-US" sz="675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119" y="4861525"/>
            <a:ext cx="128636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57361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81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278606" indent="-107156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42862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60007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77152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94297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111442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128587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145732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fld id="{CF44486D-446D-4431-B37D-E083BCB2CAC5}" type="slidenum">
              <a:rPr lang="en-US" altLang="en-US" sz="750" baseline="0">
                <a:solidFill>
                  <a:srgbClr val="FFFFFF"/>
                </a:solidFill>
                <a:latin typeface="Open Sans Semibold" pitchFamily="34" charset="0"/>
                <a:cs typeface="Open Sans Semibold" pitchFamily="34" charset="0"/>
                <a:sym typeface="Open Sans Semibold" pitchFamily="34" charset="0"/>
              </a:rPr>
              <a:pPr/>
              <a:t>48</a:t>
            </a:fld>
            <a:endParaRPr lang="en-US" altLang="en-US" sz="750" baseline="0">
              <a:solidFill>
                <a:srgbClr val="FFFFFF"/>
              </a:solidFill>
              <a:latin typeface="Open Sans Semibold" pitchFamily="34" charset="0"/>
              <a:cs typeface="Open Sans Semibold" pitchFamily="34" charset="0"/>
              <a:sym typeface="Open Sans Semibold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134" y="1828800"/>
            <a:ext cx="4475135" cy="3352800"/>
          </a:xfrm>
          <a:custGeom>
            <a:avLst/>
            <a:gdLst>
              <a:gd name="T0" fmla="*/ 663190 w 12834351"/>
              <a:gd name="T1" fmla="*/ 3184071 h 12789042"/>
              <a:gd name="T2" fmla="*/ 5051587 w 12834351"/>
              <a:gd name="T3" fmla="*/ 679809 h 12789042"/>
              <a:gd name="T4" fmla="*/ 10775224 w 12834351"/>
              <a:gd name="T5" fmla="*/ 114793 h 12789042"/>
              <a:gd name="T6" fmla="*/ 12749875 w 12834351"/>
              <a:gd name="T7" fmla="*/ 2589000 h 12789042"/>
              <a:gd name="T8" fmla="*/ 12118049 w 12834351"/>
              <a:gd name="T9" fmla="*/ 8301531 h 12789042"/>
              <a:gd name="T10" fmla="*/ 9817985 w 12834351"/>
              <a:gd name="T11" fmla="*/ 12321841 h 12789042"/>
              <a:gd name="T12" fmla="*/ 7582053 w 12834351"/>
              <a:gd name="T13" fmla="*/ 12545988 h 12789042"/>
              <a:gd name="T14" fmla="*/ 3840984 w 12834351"/>
              <a:gd name="T15" fmla="*/ 10335046 h 12789042"/>
              <a:gd name="T16" fmla="*/ 727323 w 12834351"/>
              <a:gd name="T17" fmla="*/ 6500081 h 12789042"/>
              <a:gd name="T18" fmla="*/ 31824 w 12834351"/>
              <a:gd name="T19" fmla="*/ 4747630 h 12789042"/>
              <a:gd name="T20" fmla="*/ 663190 w 12834351"/>
              <a:gd name="T21" fmla="*/ 3184071 h 127890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ln w="9525"/>
        </p:spPr>
      </p:pic>
      <p:sp>
        <p:nvSpPr>
          <p:cNvPr id="25604" name="Shape 82"/>
          <p:cNvSpPr>
            <a:spLocks noChangeArrowheads="1"/>
          </p:cNvSpPr>
          <p:nvPr/>
        </p:nvSpPr>
        <p:spPr bwMode="auto">
          <a:xfrm>
            <a:off x="668536" y="2689585"/>
            <a:ext cx="3536156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742950" indent="-28575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11430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16002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20574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eaLnBrk="1">
              <a:lnSpc>
                <a:spcPct val="80000"/>
              </a:lnSpc>
            </a:pPr>
            <a:r>
              <a:rPr lang="en-US" altLang="en-US" sz="3750" b="1" baseline="0" dirty="0" err="1">
                <a:solidFill>
                  <a:srgbClr val="292B3A"/>
                </a:solidFill>
              </a:rPr>
              <a:t>Ksiloza</a:t>
            </a:r>
            <a:endParaRPr lang="en-US" altLang="en-US" sz="3750" b="1" baseline="0" dirty="0">
              <a:solidFill>
                <a:srgbClr val="292B3A"/>
              </a:solidFill>
            </a:endParaRPr>
          </a:p>
        </p:txBody>
      </p:sp>
      <p:sp>
        <p:nvSpPr>
          <p:cNvPr id="16389" name="Shape 83"/>
          <p:cNvSpPr>
            <a:spLocks noChangeArrowheads="1"/>
          </p:cNvSpPr>
          <p:nvPr/>
        </p:nvSpPr>
        <p:spPr bwMode="auto">
          <a:xfrm>
            <a:off x="683419" y="3449836"/>
            <a:ext cx="3170634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/>
          <a:lstStyle>
            <a:lvl1pPr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742950" indent="-28575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11430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16002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20574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eaLnBrk="1"/>
            <a:r>
              <a:rPr lang="en-US" altLang="en-US" sz="1200" baseline="0" dirty="0" err="1"/>
              <a:t>Nalazi</a:t>
            </a:r>
            <a:r>
              <a:rPr lang="en-US" altLang="en-US" sz="1200" baseline="0" dirty="0"/>
              <a:t> se u </a:t>
            </a:r>
            <a:r>
              <a:rPr lang="en-US" altLang="en-US" sz="1200" baseline="0" dirty="0" err="1"/>
              <a:t>hemicelulozi</a:t>
            </a:r>
            <a:endParaRPr lang="en-US" altLang="en-US" sz="1200" baseline="0" dirty="0"/>
          </a:p>
          <a:p>
            <a:pPr eaLnBrk="1"/>
            <a:endParaRPr lang="en-US" altLang="en-US" sz="1200" baseline="0" dirty="0"/>
          </a:p>
          <a:p>
            <a:pPr eaLnBrk="1"/>
            <a:r>
              <a:rPr lang="en-US" altLang="en-US" sz="1200" baseline="0" dirty="0" err="1"/>
              <a:t>Ima</a:t>
            </a:r>
            <a:r>
              <a:rPr lang="en-US" altLang="en-US" sz="1200" baseline="0" dirty="0"/>
              <a:t> je u </a:t>
            </a:r>
            <a:r>
              <a:rPr lang="en-US" altLang="en-US" sz="1200" baseline="0" dirty="0" err="1"/>
              <a:t>biljnim</a:t>
            </a:r>
            <a:r>
              <a:rPr lang="en-US" altLang="en-US" sz="1200" baseline="0" dirty="0"/>
              <a:t> </a:t>
            </a:r>
            <a:r>
              <a:rPr lang="en-US" altLang="en-US" sz="1200" baseline="0" dirty="0" err="1"/>
              <a:t>polisaharidima-ksilanima</a:t>
            </a:r>
            <a:r>
              <a:rPr lang="en-US" altLang="en-US" sz="1200" baseline="0" dirty="0"/>
              <a:t> (u </a:t>
            </a:r>
            <a:r>
              <a:rPr lang="en-US" altLang="en-US" sz="1200" baseline="0" dirty="0" err="1"/>
              <a:t>zrnu</a:t>
            </a:r>
            <a:r>
              <a:rPr lang="en-US" altLang="en-US" sz="1200" baseline="0" dirty="0"/>
              <a:t> </a:t>
            </a:r>
            <a:r>
              <a:rPr lang="en-US" altLang="en-US" sz="1200" baseline="0" dirty="0" err="1"/>
              <a:t>kukuruza</a:t>
            </a:r>
            <a:r>
              <a:rPr lang="en-US" altLang="en-US" sz="1200" baseline="0" dirty="0"/>
              <a:t>, </a:t>
            </a:r>
            <a:r>
              <a:rPr lang="en-US" altLang="en-US" sz="1200" baseline="0" dirty="0" err="1"/>
              <a:t>slami</a:t>
            </a:r>
            <a:r>
              <a:rPr lang="en-US" altLang="en-US" sz="1200" baseline="0" dirty="0"/>
              <a:t>, </a:t>
            </a:r>
            <a:r>
              <a:rPr lang="en-US" altLang="en-US" sz="1200" baseline="0" dirty="0" err="1"/>
              <a:t>sjeemenu</a:t>
            </a:r>
            <a:r>
              <a:rPr lang="en-US" altLang="en-US" sz="1200" baseline="0" dirty="0"/>
              <a:t> </a:t>
            </a:r>
            <a:r>
              <a:rPr lang="en-US" altLang="en-US" sz="1200" baseline="0" dirty="0" err="1"/>
              <a:t>žitarica</a:t>
            </a:r>
            <a:endParaRPr lang="en-US" altLang="en-US" sz="1200" baseline="0" dirty="0"/>
          </a:p>
          <a:p>
            <a:pPr eaLnBrk="1"/>
            <a:endParaRPr lang="en-US" altLang="en-US" sz="1200" baseline="0" dirty="0"/>
          </a:p>
          <a:p>
            <a:pPr eaLnBrk="1"/>
            <a:r>
              <a:rPr lang="en-US" altLang="en-US" sz="1200" baseline="0" dirty="0" err="1"/>
              <a:t>Humani</a:t>
            </a:r>
            <a:r>
              <a:rPr lang="en-US" altLang="en-US" sz="1200" baseline="0" dirty="0"/>
              <a:t> je </a:t>
            </a:r>
            <a:r>
              <a:rPr lang="en-US" altLang="en-US" sz="1200" baseline="0" dirty="0" err="1"/>
              <a:t>metabolit</a:t>
            </a:r>
            <a:r>
              <a:rPr lang="en-US" altLang="en-US" sz="1200" baseline="0" dirty="0"/>
              <a:t> </a:t>
            </a:r>
            <a:r>
              <a:rPr lang="en-US" altLang="en-US" sz="1200" baseline="0" dirty="0" err="1"/>
              <a:t>glukoze</a:t>
            </a:r>
            <a:r>
              <a:rPr lang="en-US" altLang="en-US" sz="1200" baseline="0" dirty="0"/>
              <a:t>, </a:t>
            </a:r>
            <a:r>
              <a:rPr lang="en-US" altLang="en-US" sz="1200" baseline="0" dirty="0" err="1"/>
              <a:t>nalazi</a:t>
            </a:r>
            <a:r>
              <a:rPr lang="en-US" altLang="en-US" sz="1200" baseline="0" dirty="0"/>
              <a:t> se u </a:t>
            </a:r>
            <a:r>
              <a:rPr lang="en-US" altLang="en-US" sz="1200" baseline="0" dirty="0" err="1"/>
              <a:t>urinu</a:t>
            </a:r>
            <a:r>
              <a:rPr lang="en-US" altLang="en-US" sz="1200" baseline="0" dirty="0"/>
              <a:t> u </a:t>
            </a:r>
            <a:r>
              <a:rPr lang="en-US" altLang="en-US" sz="1200" baseline="0" dirty="0" err="1"/>
              <a:t>slobodnom</a:t>
            </a:r>
            <a:r>
              <a:rPr lang="en-US" altLang="en-US" sz="1200" baseline="0" dirty="0"/>
              <a:t> </a:t>
            </a:r>
            <a:r>
              <a:rPr lang="en-US" altLang="en-US" sz="1200" baseline="0" dirty="0" err="1"/>
              <a:t>stanju</a:t>
            </a:r>
            <a:r>
              <a:rPr lang="en-US" altLang="en-US" sz="1200" baseline="0" dirty="0"/>
              <a:t>, </a:t>
            </a:r>
            <a:r>
              <a:rPr lang="en-US" altLang="en-US" sz="1200" baseline="0" dirty="0" err="1"/>
              <a:t>povećane</a:t>
            </a:r>
            <a:r>
              <a:rPr lang="en-US" altLang="en-US" sz="1200" baseline="0" dirty="0"/>
              <a:t> </a:t>
            </a:r>
            <a:r>
              <a:rPr lang="en-US" altLang="en-US" sz="1200" baseline="0" dirty="0" err="1"/>
              <a:t>koncentraciji</a:t>
            </a:r>
            <a:r>
              <a:rPr lang="en-US" altLang="en-US" sz="1200" baseline="0" dirty="0"/>
              <a:t> </a:t>
            </a:r>
            <a:r>
              <a:rPr lang="en-US" altLang="en-US" sz="1200" baseline="0" dirty="0" err="1"/>
              <a:t>izazivaju</a:t>
            </a:r>
            <a:r>
              <a:rPr lang="en-US" altLang="en-US" sz="1200" baseline="0" dirty="0"/>
              <a:t> </a:t>
            </a:r>
            <a:r>
              <a:rPr lang="en-US" altLang="en-US" sz="1200" baseline="0" dirty="0" err="1"/>
              <a:t>pentozonuriju</a:t>
            </a:r>
            <a:r>
              <a:rPr lang="en-US" altLang="en-US" sz="1200" baseline="0" dirty="0"/>
              <a:t>,</a:t>
            </a:r>
          </a:p>
        </p:txBody>
      </p:sp>
      <p:sp>
        <p:nvSpPr>
          <p:cNvPr id="25606" name="Shape 85"/>
          <p:cNvSpPr>
            <a:spLocks/>
          </p:cNvSpPr>
          <p:nvPr/>
        </p:nvSpPr>
        <p:spPr bwMode="auto">
          <a:xfrm rot="19401480">
            <a:off x="4935736" y="1160859"/>
            <a:ext cx="4862513" cy="4776788"/>
          </a:xfrm>
          <a:custGeom>
            <a:avLst/>
            <a:gdLst>
              <a:gd name="T0" fmla="*/ 2147483646 w 21540"/>
              <a:gd name="T1" fmla="*/ 2147483646 h 21555"/>
              <a:gd name="T2" fmla="*/ 2147483646 w 21540"/>
              <a:gd name="T3" fmla="*/ 2147483646 h 21555"/>
              <a:gd name="T4" fmla="*/ 2147483646 w 21540"/>
              <a:gd name="T5" fmla="*/ 2147483646 h 21555"/>
              <a:gd name="T6" fmla="*/ 2147483646 w 21540"/>
              <a:gd name="T7" fmla="*/ 2147483646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 cap="flat">
            <a:solidFill>
              <a:srgbClr val="BECD3F"/>
            </a:solidFill>
            <a:prstDash val="solid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9050" tIns="19050" rIns="19050" bIns="19050" anchor="ctr"/>
          <a:lstStyle/>
          <a:p>
            <a:endParaRPr lang="en-US" sz="675"/>
          </a:p>
        </p:txBody>
      </p:sp>
      <p:sp>
        <p:nvSpPr>
          <p:cNvPr id="25607" name="Shape 86"/>
          <p:cNvSpPr>
            <a:spLocks/>
          </p:cNvSpPr>
          <p:nvPr/>
        </p:nvSpPr>
        <p:spPr bwMode="auto">
          <a:xfrm rot="18340212">
            <a:off x="4935736" y="1160859"/>
            <a:ext cx="4862513" cy="4776788"/>
          </a:xfrm>
          <a:custGeom>
            <a:avLst/>
            <a:gdLst>
              <a:gd name="T0" fmla="*/ 2147483646 w 21540"/>
              <a:gd name="T1" fmla="*/ 2147483646 h 21555"/>
              <a:gd name="T2" fmla="*/ 2147483646 w 21540"/>
              <a:gd name="T3" fmla="*/ 2147483646 h 21555"/>
              <a:gd name="T4" fmla="*/ 2147483646 w 21540"/>
              <a:gd name="T5" fmla="*/ 2147483646 h 21555"/>
              <a:gd name="T6" fmla="*/ 2147483646 w 21540"/>
              <a:gd name="T7" fmla="*/ 2147483646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 cap="flat">
            <a:solidFill>
              <a:srgbClr val="FF8D09"/>
            </a:solidFill>
            <a:prstDash val="solid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9050" tIns="19050" rIns="19050" bIns="19050" anchor="ctr"/>
          <a:lstStyle/>
          <a:p>
            <a:endParaRPr lang="en-US" sz="675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4994858"/>
            <a:ext cx="2133785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08782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81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278606" indent="-107156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42862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60007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77152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94297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111442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128587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145732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fld id="{CF44486D-446D-4431-B37D-E083BCB2CAC5}" type="slidenum">
              <a:rPr lang="en-US" altLang="en-US" sz="750" baseline="0">
                <a:solidFill>
                  <a:srgbClr val="FFFFFF"/>
                </a:solidFill>
                <a:latin typeface="Open Sans Semibold" pitchFamily="34" charset="0"/>
                <a:cs typeface="Open Sans Semibold" pitchFamily="34" charset="0"/>
                <a:sym typeface="Open Sans Semibold" pitchFamily="34" charset="0"/>
              </a:rPr>
              <a:pPr/>
              <a:t>49</a:t>
            </a:fld>
            <a:endParaRPr lang="en-US" altLang="en-US" sz="750" baseline="0">
              <a:solidFill>
                <a:srgbClr val="FFFFFF"/>
              </a:solidFill>
              <a:latin typeface="Open Sans Semibold" pitchFamily="34" charset="0"/>
              <a:cs typeface="Open Sans Semibold" pitchFamily="34" charset="0"/>
              <a:sym typeface="Open Sans Semibold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01" y="1828800"/>
            <a:ext cx="3352800" cy="3352800"/>
          </a:xfrm>
          <a:custGeom>
            <a:avLst/>
            <a:gdLst>
              <a:gd name="T0" fmla="*/ 663190 w 12834351"/>
              <a:gd name="T1" fmla="*/ 3184071 h 12789042"/>
              <a:gd name="T2" fmla="*/ 5051587 w 12834351"/>
              <a:gd name="T3" fmla="*/ 679809 h 12789042"/>
              <a:gd name="T4" fmla="*/ 10775224 w 12834351"/>
              <a:gd name="T5" fmla="*/ 114793 h 12789042"/>
              <a:gd name="T6" fmla="*/ 12749875 w 12834351"/>
              <a:gd name="T7" fmla="*/ 2589000 h 12789042"/>
              <a:gd name="T8" fmla="*/ 12118049 w 12834351"/>
              <a:gd name="T9" fmla="*/ 8301531 h 12789042"/>
              <a:gd name="T10" fmla="*/ 9817985 w 12834351"/>
              <a:gd name="T11" fmla="*/ 12321841 h 12789042"/>
              <a:gd name="T12" fmla="*/ 7582053 w 12834351"/>
              <a:gd name="T13" fmla="*/ 12545988 h 12789042"/>
              <a:gd name="T14" fmla="*/ 3840984 w 12834351"/>
              <a:gd name="T15" fmla="*/ 10335046 h 12789042"/>
              <a:gd name="T16" fmla="*/ 727323 w 12834351"/>
              <a:gd name="T17" fmla="*/ 6500081 h 12789042"/>
              <a:gd name="T18" fmla="*/ 31824 w 12834351"/>
              <a:gd name="T19" fmla="*/ 4747630 h 12789042"/>
              <a:gd name="T20" fmla="*/ 663190 w 12834351"/>
              <a:gd name="T21" fmla="*/ 3184071 h 127890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ln w="9525"/>
        </p:spPr>
      </p:pic>
      <p:sp>
        <p:nvSpPr>
          <p:cNvPr id="25604" name="Shape 82"/>
          <p:cNvSpPr>
            <a:spLocks noChangeArrowheads="1"/>
          </p:cNvSpPr>
          <p:nvPr/>
        </p:nvSpPr>
        <p:spPr bwMode="auto">
          <a:xfrm>
            <a:off x="668536" y="2689585"/>
            <a:ext cx="3536156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742950" indent="-28575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11430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16002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20574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eaLnBrk="1">
              <a:lnSpc>
                <a:spcPct val="80000"/>
              </a:lnSpc>
            </a:pPr>
            <a:r>
              <a:rPr lang="en-US" altLang="en-US" sz="3750" b="1" baseline="0" dirty="0" err="1">
                <a:solidFill>
                  <a:srgbClr val="292B3A"/>
                </a:solidFill>
              </a:rPr>
              <a:t>Riboza</a:t>
            </a:r>
            <a:endParaRPr lang="en-US" altLang="en-US" sz="3750" b="1" baseline="0" dirty="0">
              <a:solidFill>
                <a:srgbClr val="292B3A"/>
              </a:solidFill>
            </a:endParaRPr>
          </a:p>
        </p:txBody>
      </p:sp>
      <p:sp>
        <p:nvSpPr>
          <p:cNvPr id="16389" name="Shape 83"/>
          <p:cNvSpPr>
            <a:spLocks noChangeArrowheads="1"/>
          </p:cNvSpPr>
          <p:nvPr/>
        </p:nvSpPr>
        <p:spPr bwMode="auto">
          <a:xfrm>
            <a:off x="683419" y="3449836"/>
            <a:ext cx="3170634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/>
          <a:lstStyle>
            <a:lvl1pPr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742950" indent="-28575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11430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16002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20574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eaLnBrk="1"/>
            <a:r>
              <a:rPr lang="en-US" altLang="en-US" sz="1200" baseline="0" dirty="0" err="1"/>
              <a:t>Konstituent</a:t>
            </a:r>
            <a:r>
              <a:rPr lang="en-US" altLang="en-US" sz="1200" baseline="0" dirty="0"/>
              <a:t> </a:t>
            </a:r>
            <a:r>
              <a:rPr lang="en-US" altLang="en-US" sz="1200" baseline="0" dirty="0" err="1"/>
              <a:t>ribonukleinskih</a:t>
            </a:r>
            <a:r>
              <a:rPr lang="en-US" altLang="en-US" sz="1200" baseline="0" dirty="0"/>
              <a:t> </a:t>
            </a:r>
            <a:r>
              <a:rPr lang="en-US" altLang="en-US" sz="1200" baseline="0" dirty="0" err="1"/>
              <a:t>kiselina</a:t>
            </a:r>
            <a:endParaRPr lang="en-US" altLang="en-US" sz="1200" baseline="0" dirty="0"/>
          </a:p>
          <a:p>
            <a:pPr eaLnBrk="1"/>
            <a:endParaRPr lang="en-US" altLang="en-US" sz="1200" baseline="0" dirty="0"/>
          </a:p>
          <a:p>
            <a:pPr eaLnBrk="1"/>
            <a:r>
              <a:rPr lang="en-US" altLang="en-US" sz="1200" baseline="0" dirty="0" err="1"/>
              <a:t>Ulazi</a:t>
            </a:r>
            <a:r>
              <a:rPr lang="en-US" altLang="en-US" sz="1200" baseline="0" dirty="0"/>
              <a:t> u </a:t>
            </a:r>
            <a:r>
              <a:rPr lang="en-US" altLang="en-US" sz="1200" baseline="0" dirty="0" err="1"/>
              <a:t>sastav</a:t>
            </a:r>
            <a:r>
              <a:rPr lang="en-US" altLang="en-US" sz="1200" baseline="0" dirty="0"/>
              <a:t> vitamin B </a:t>
            </a:r>
            <a:r>
              <a:rPr lang="en-US" altLang="en-US" sz="1200" baseline="0" dirty="0" err="1"/>
              <a:t>grupe</a:t>
            </a:r>
            <a:endParaRPr lang="en-US" altLang="en-US" sz="1200" baseline="0" dirty="0"/>
          </a:p>
          <a:p>
            <a:pPr eaLnBrk="1"/>
            <a:endParaRPr lang="en-US" altLang="en-US" sz="1200" baseline="0" dirty="0"/>
          </a:p>
        </p:txBody>
      </p:sp>
      <p:sp>
        <p:nvSpPr>
          <p:cNvPr id="25606" name="Shape 85"/>
          <p:cNvSpPr>
            <a:spLocks/>
          </p:cNvSpPr>
          <p:nvPr/>
        </p:nvSpPr>
        <p:spPr bwMode="auto">
          <a:xfrm rot="19401480">
            <a:off x="4935736" y="1160859"/>
            <a:ext cx="4862513" cy="4776788"/>
          </a:xfrm>
          <a:custGeom>
            <a:avLst/>
            <a:gdLst>
              <a:gd name="T0" fmla="*/ 2147483646 w 21540"/>
              <a:gd name="T1" fmla="*/ 2147483646 h 21555"/>
              <a:gd name="T2" fmla="*/ 2147483646 w 21540"/>
              <a:gd name="T3" fmla="*/ 2147483646 h 21555"/>
              <a:gd name="T4" fmla="*/ 2147483646 w 21540"/>
              <a:gd name="T5" fmla="*/ 2147483646 h 21555"/>
              <a:gd name="T6" fmla="*/ 2147483646 w 21540"/>
              <a:gd name="T7" fmla="*/ 2147483646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 cap="flat">
            <a:solidFill>
              <a:srgbClr val="BECD3F"/>
            </a:solidFill>
            <a:prstDash val="solid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9050" tIns="19050" rIns="19050" bIns="19050" anchor="ctr"/>
          <a:lstStyle/>
          <a:p>
            <a:endParaRPr lang="en-US" sz="675"/>
          </a:p>
        </p:txBody>
      </p:sp>
      <p:sp>
        <p:nvSpPr>
          <p:cNvPr id="25607" name="Shape 86"/>
          <p:cNvSpPr>
            <a:spLocks/>
          </p:cNvSpPr>
          <p:nvPr/>
        </p:nvSpPr>
        <p:spPr bwMode="auto">
          <a:xfrm rot="18340212">
            <a:off x="4935736" y="1160859"/>
            <a:ext cx="4862513" cy="4776788"/>
          </a:xfrm>
          <a:custGeom>
            <a:avLst/>
            <a:gdLst>
              <a:gd name="T0" fmla="*/ 2147483646 w 21540"/>
              <a:gd name="T1" fmla="*/ 2147483646 h 21555"/>
              <a:gd name="T2" fmla="*/ 2147483646 w 21540"/>
              <a:gd name="T3" fmla="*/ 2147483646 h 21555"/>
              <a:gd name="T4" fmla="*/ 2147483646 w 21540"/>
              <a:gd name="T5" fmla="*/ 2147483646 h 21555"/>
              <a:gd name="T6" fmla="*/ 2147483646 w 21540"/>
              <a:gd name="T7" fmla="*/ 2147483646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 cap="flat">
            <a:solidFill>
              <a:srgbClr val="FF8D09"/>
            </a:solidFill>
            <a:prstDash val="solid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9050" tIns="19050" rIns="19050" bIns="19050" anchor="ctr"/>
          <a:lstStyle/>
          <a:p>
            <a:endParaRPr lang="en-US" sz="675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041" y="5433615"/>
            <a:ext cx="2103302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2974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>
          <a:xfrm>
            <a:off x="646113" y="1492479"/>
            <a:ext cx="7886697" cy="488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RS" sz="2000" dirty="0"/>
              <a:t>- hidrati ugljenika opšte formule   C</a:t>
            </a:r>
            <a:r>
              <a:rPr lang="sr-Latn-RS" sz="2000" baseline="-25000" dirty="0"/>
              <a:t>n</a:t>
            </a:r>
            <a:r>
              <a:rPr lang="sr-Latn-RS" sz="2000" dirty="0"/>
              <a:t>H</a:t>
            </a:r>
            <a:r>
              <a:rPr lang="sr-Latn-RS" sz="2000" baseline="-25000" dirty="0"/>
              <a:t>2n</a:t>
            </a:r>
            <a:r>
              <a:rPr lang="sr-Latn-RS" sz="2000" dirty="0"/>
              <a:t>O</a:t>
            </a:r>
            <a:r>
              <a:rPr lang="sr-Latn-RS" sz="2000" baseline="-25000" dirty="0"/>
              <a:t>n  </a:t>
            </a:r>
            <a:r>
              <a:rPr lang="sr-Latn-RS" sz="2000" dirty="0"/>
              <a:t>(</a:t>
            </a:r>
            <a:r>
              <a:rPr lang="sr-Latn-RS" sz="2000" dirty="0">
                <a:cs typeface="Times New Roman" pitchFamily="18" charset="0"/>
              </a:rPr>
              <a:t>C</a:t>
            </a:r>
            <a:r>
              <a:rPr lang="sr-Latn-RS" sz="2000" baseline="-25000" dirty="0">
                <a:cs typeface="Times New Roman" pitchFamily="18" charset="0"/>
              </a:rPr>
              <a:t>n</a:t>
            </a:r>
            <a:r>
              <a:rPr lang="sr-Latn-RS" sz="2000" dirty="0">
                <a:cs typeface="Times New Roman" pitchFamily="18" charset="0"/>
              </a:rPr>
              <a:t>(H</a:t>
            </a:r>
            <a:r>
              <a:rPr lang="sr-Latn-RS" sz="2000" baseline="-25000" dirty="0">
                <a:cs typeface="Times New Roman" pitchFamily="18" charset="0"/>
              </a:rPr>
              <a:t>2</a:t>
            </a:r>
            <a:r>
              <a:rPr lang="sr-Latn-RS" sz="2000" dirty="0">
                <a:cs typeface="Times New Roman" pitchFamily="18" charset="0"/>
              </a:rPr>
              <a:t>O)</a:t>
            </a:r>
            <a:r>
              <a:rPr lang="sr-Latn-RS" sz="2000" baseline="-25000" dirty="0">
                <a:cs typeface="Times New Roman" pitchFamily="18" charset="0"/>
              </a:rPr>
              <a:t>n </a:t>
            </a:r>
            <a:r>
              <a:rPr lang="sr-Latn-RS" sz="2000" dirty="0">
                <a:cs typeface="Times New Roman" pitchFamily="18" charset="0"/>
              </a:rPr>
              <a:t>)</a:t>
            </a:r>
            <a:endParaRPr lang="sr-Latn-RS" sz="2000" baseline="-25000" dirty="0"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868876" y="594525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UGLJENI HIDRATI</a:t>
            </a:r>
            <a:endParaRPr lang="az-Cyrl-AZ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36" name="Rectangle 3"/>
          <p:cNvSpPr txBox="1">
            <a:spLocks/>
          </p:cNvSpPr>
          <p:nvPr/>
        </p:nvSpPr>
        <p:spPr>
          <a:xfrm>
            <a:off x="696345" y="1981200"/>
            <a:ext cx="7886697" cy="488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RS" sz="2000" dirty="0"/>
              <a:t>- neki ugljeni hidrati       C</a:t>
            </a:r>
            <a:r>
              <a:rPr lang="sr-Latn-RS" sz="2000" baseline="-25000" dirty="0"/>
              <a:t>n</a:t>
            </a:r>
            <a:r>
              <a:rPr lang="sr-Latn-RS" sz="2000" dirty="0"/>
              <a:t>H</a:t>
            </a:r>
            <a:r>
              <a:rPr lang="sr-Latn-RS" sz="2000" baseline="-25000" dirty="0"/>
              <a:t>2m</a:t>
            </a:r>
            <a:r>
              <a:rPr lang="sr-Latn-RS" sz="2000" dirty="0"/>
              <a:t>O</a:t>
            </a:r>
            <a:r>
              <a:rPr lang="sr-Latn-RS" sz="2000" baseline="-25000" dirty="0"/>
              <a:t>m  </a:t>
            </a:r>
            <a:r>
              <a:rPr lang="sr-Latn-RS" sz="2000" dirty="0"/>
              <a:t>(</a:t>
            </a:r>
            <a:r>
              <a:rPr lang="sr-Latn-RS" sz="2000" dirty="0">
                <a:cs typeface="Times New Roman" pitchFamily="18" charset="0"/>
              </a:rPr>
              <a:t>C</a:t>
            </a:r>
            <a:r>
              <a:rPr lang="sr-Latn-RS" sz="2000" baseline="-25000" dirty="0">
                <a:cs typeface="Times New Roman" pitchFamily="18" charset="0"/>
              </a:rPr>
              <a:t>n</a:t>
            </a:r>
            <a:r>
              <a:rPr lang="sr-Latn-RS" sz="2000" dirty="0">
                <a:cs typeface="Times New Roman" pitchFamily="18" charset="0"/>
              </a:rPr>
              <a:t>(H</a:t>
            </a:r>
            <a:r>
              <a:rPr lang="sr-Latn-RS" sz="2000" baseline="-25000" dirty="0">
                <a:cs typeface="Times New Roman" pitchFamily="18" charset="0"/>
              </a:rPr>
              <a:t>2</a:t>
            </a:r>
            <a:r>
              <a:rPr lang="sr-Latn-RS" sz="2000" dirty="0">
                <a:cs typeface="Times New Roman" pitchFamily="18" charset="0"/>
              </a:rPr>
              <a:t>O)</a:t>
            </a:r>
            <a:r>
              <a:rPr lang="sr-Latn-RS" sz="2000" baseline="-25000" dirty="0">
                <a:cs typeface="Times New Roman" pitchFamily="18" charset="0"/>
              </a:rPr>
              <a:t>m </a:t>
            </a:r>
            <a:r>
              <a:rPr lang="sr-Latn-RS" sz="2000" dirty="0">
                <a:cs typeface="Times New Roman" pitchFamily="18" charset="0"/>
              </a:rPr>
              <a:t>)</a:t>
            </a:r>
            <a:endParaRPr lang="sr-Latn-RS" sz="2000" baseline="-25000" dirty="0"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64524157"/>
              </p:ext>
            </p:extLst>
          </p:nvPr>
        </p:nvGraphicFramePr>
        <p:xfrm>
          <a:off x="868876" y="2133600"/>
          <a:ext cx="7467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444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81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278606" indent="-107156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42862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60007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77152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94297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111442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128587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145732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fld id="{CF44486D-446D-4431-B37D-E083BCB2CAC5}" type="slidenum">
              <a:rPr lang="en-US" altLang="en-US" sz="750" baseline="0">
                <a:solidFill>
                  <a:srgbClr val="FFFFFF"/>
                </a:solidFill>
                <a:latin typeface="Open Sans Semibold" pitchFamily="34" charset="0"/>
                <a:cs typeface="Open Sans Semibold" pitchFamily="34" charset="0"/>
                <a:sym typeface="Open Sans Semibold" pitchFamily="34" charset="0"/>
              </a:rPr>
              <a:pPr/>
              <a:t>50</a:t>
            </a:fld>
            <a:endParaRPr lang="en-US" altLang="en-US" sz="750" baseline="0">
              <a:solidFill>
                <a:srgbClr val="FFFFFF"/>
              </a:solidFill>
              <a:latin typeface="Open Sans Semibold" pitchFamily="34" charset="0"/>
              <a:cs typeface="Open Sans Semibold" pitchFamily="34" charset="0"/>
              <a:sym typeface="Open Sans Semibold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01" y="1828800"/>
            <a:ext cx="3352800" cy="3352800"/>
          </a:xfrm>
          <a:custGeom>
            <a:avLst/>
            <a:gdLst>
              <a:gd name="T0" fmla="*/ 663190 w 12834351"/>
              <a:gd name="T1" fmla="*/ 3184071 h 12789042"/>
              <a:gd name="T2" fmla="*/ 5051587 w 12834351"/>
              <a:gd name="T3" fmla="*/ 679809 h 12789042"/>
              <a:gd name="T4" fmla="*/ 10775224 w 12834351"/>
              <a:gd name="T5" fmla="*/ 114793 h 12789042"/>
              <a:gd name="T6" fmla="*/ 12749875 w 12834351"/>
              <a:gd name="T7" fmla="*/ 2589000 h 12789042"/>
              <a:gd name="T8" fmla="*/ 12118049 w 12834351"/>
              <a:gd name="T9" fmla="*/ 8301531 h 12789042"/>
              <a:gd name="T10" fmla="*/ 9817985 w 12834351"/>
              <a:gd name="T11" fmla="*/ 12321841 h 12789042"/>
              <a:gd name="T12" fmla="*/ 7582053 w 12834351"/>
              <a:gd name="T13" fmla="*/ 12545988 h 12789042"/>
              <a:gd name="T14" fmla="*/ 3840984 w 12834351"/>
              <a:gd name="T15" fmla="*/ 10335046 h 12789042"/>
              <a:gd name="T16" fmla="*/ 727323 w 12834351"/>
              <a:gd name="T17" fmla="*/ 6500081 h 12789042"/>
              <a:gd name="T18" fmla="*/ 31824 w 12834351"/>
              <a:gd name="T19" fmla="*/ 4747630 h 12789042"/>
              <a:gd name="T20" fmla="*/ 663190 w 12834351"/>
              <a:gd name="T21" fmla="*/ 3184071 h 127890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ln w="9525"/>
        </p:spPr>
      </p:pic>
      <p:sp>
        <p:nvSpPr>
          <p:cNvPr id="25604" name="Shape 82"/>
          <p:cNvSpPr>
            <a:spLocks noChangeArrowheads="1"/>
          </p:cNvSpPr>
          <p:nvPr/>
        </p:nvSpPr>
        <p:spPr bwMode="auto">
          <a:xfrm>
            <a:off x="668536" y="2689585"/>
            <a:ext cx="3536156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742950" indent="-28575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11430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16002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20574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eaLnBrk="1">
              <a:lnSpc>
                <a:spcPct val="80000"/>
              </a:lnSpc>
            </a:pPr>
            <a:r>
              <a:rPr lang="en-US" altLang="en-US" sz="3750" b="1" baseline="0" dirty="0" err="1">
                <a:solidFill>
                  <a:srgbClr val="292B3A"/>
                </a:solidFill>
              </a:rPr>
              <a:t>Ribuloza</a:t>
            </a:r>
            <a:endParaRPr lang="en-US" altLang="en-US" sz="3750" b="1" baseline="0" dirty="0">
              <a:solidFill>
                <a:srgbClr val="292B3A"/>
              </a:solidFill>
            </a:endParaRPr>
          </a:p>
        </p:txBody>
      </p:sp>
      <p:sp>
        <p:nvSpPr>
          <p:cNvPr id="25606" name="Shape 85"/>
          <p:cNvSpPr>
            <a:spLocks/>
          </p:cNvSpPr>
          <p:nvPr/>
        </p:nvSpPr>
        <p:spPr bwMode="auto">
          <a:xfrm rot="19401480">
            <a:off x="4935736" y="1160859"/>
            <a:ext cx="4862513" cy="4776788"/>
          </a:xfrm>
          <a:custGeom>
            <a:avLst/>
            <a:gdLst>
              <a:gd name="T0" fmla="*/ 2147483646 w 21540"/>
              <a:gd name="T1" fmla="*/ 2147483646 h 21555"/>
              <a:gd name="T2" fmla="*/ 2147483646 w 21540"/>
              <a:gd name="T3" fmla="*/ 2147483646 h 21555"/>
              <a:gd name="T4" fmla="*/ 2147483646 w 21540"/>
              <a:gd name="T5" fmla="*/ 2147483646 h 21555"/>
              <a:gd name="T6" fmla="*/ 2147483646 w 21540"/>
              <a:gd name="T7" fmla="*/ 2147483646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 cap="flat">
            <a:solidFill>
              <a:srgbClr val="BECD3F"/>
            </a:solidFill>
            <a:prstDash val="solid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9050" tIns="19050" rIns="19050" bIns="19050" anchor="ctr"/>
          <a:lstStyle/>
          <a:p>
            <a:endParaRPr lang="en-US" sz="675"/>
          </a:p>
        </p:txBody>
      </p:sp>
      <p:sp>
        <p:nvSpPr>
          <p:cNvPr id="25607" name="Shape 86"/>
          <p:cNvSpPr>
            <a:spLocks/>
          </p:cNvSpPr>
          <p:nvPr/>
        </p:nvSpPr>
        <p:spPr bwMode="auto">
          <a:xfrm rot="18340212">
            <a:off x="4935736" y="1160859"/>
            <a:ext cx="4862513" cy="4776788"/>
          </a:xfrm>
          <a:custGeom>
            <a:avLst/>
            <a:gdLst>
              <a:gd name="T0" fmla="*/ 2147483646 w 21540"/>
              <a:gd name="T1" fmla="*/ 2147483646 h 21555"/>
              <a:gd name="T2" fmla="*/ 2147483646 w 21540"/>
              <a:gd name="T3" fmla="*/ 2147483646 h 21555"/>
              <a:gd name="T4" fmla="*/ 2147483646 w 21540"/>
              <a:gd name="T5" fmla="*/ 2147483646 h 21555"/>
              <a:gd name="T6" fmla="*/ 2147483646 w 21540"/>
              <a:gd name="T7" fmla="*/ 2147483646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 cap="flat">
            <a:solidFill>
              <a:srgbClr val="FF8D09"/>
            </a:solidFill>
            <a:prstDash val="solid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9050" tIns="19050" rIns="19050" bIns="19050" anchor="ctr"/>
          <a:lstStyle/>
          <a:p>
            <a:endParaRPr lang="en-US" sz="675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326" y="5105400"/>
            <a:ext cx="2365453" cy="1444877"/>
          </a:xfrm>
          <a:prstGeom prst="rect">
            <a:avLst/>
          </a:prstGeom>
        </p:spPr>
      </p:pic>
      <p:sp>
        <p:nvSpPr>
          <p:cNvPr id="10" name="Shape 83"/>
          <p:cNvSpPr>
            <a:spLocks noChangeArrowheads="1"/>
          </p:cNvSpPr>
          <p:nvPr/>
        </p:nvSpPr>
        <p:spPr bwMode="auto">
          <a:xfrm>
            <a:off x="683419" y="3449836"/>
            <a:ext cx="3170634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/>
          <a:lstStyle>
            <a:lvl1pPr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742950" indent="-28575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11430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16002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20574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eaLnBrk="1"/>
            <a:r>
              <a:rPr lang="en-US" altLang="en-US" sz="1200" baseline="0" dirty="0" err="1"/>
              <a:t>Proizvod</a:t>
            </a:r>
            <a:r>
              <a:rPr lang="en-US" altLang="en-US" sz="1200" baseline="0" dirty="0"/>
              <a:t> je </a:t>
            </a:r>
            <a:r>
              <a:rPr lang="en-US" altLang="en-US" sz="1200" baseline="0" dirty="0" err="1"/>
              <a:t>biljaka</a:t>
            </a:r>
            <a:r>
              <a:rPr lang="en-US" altLang="en-US" sz="1200" baseline="0" dirty="0"/>
              <a:t>, </a:t>
            </a:r>
            <a:r>
              <a:rPr lang="en-US" altLang="en-US" sz="1200" baseline="0" dirty="0" err="1"/>
              <a:t>životinja</a:t>
            </a:r>
            <a:r>
              <a:rPr lang="en-US" altLang="en-US" sz="1200" baseline="0" dirty="0"/>
              <a:t> </a:t>
            </a:r>
            <a:r>
              <a:rPr lang="en-US" altLang="en-US" sz="1200" baseline="0" dirty="0" err="1"/>
              <a:t>i</a:t>
            </a:r>
            <a:r>
              <a:rPr lang="en-US" altLang="en-US" sz="1200" baseline="0" dirty="0"/>
              <a:t> </a:t>
            </a:r>
            <a:r>
              <a:rPr lang="en-US" altLang="en-US" sz="1200" baseline="0" dirty="0" err="1"/>
              <a:t>mikroorganizama</a:t>
            </a:r>
            <a:endParaRPr lang="en-US" altLang="en-US" sz="1200" baseline="0" dirty="0"/>
          </a:p>
          <a:p>
            <a:pPr eaLnBrk="1"/>
            <a:endParaRPr lang="en-US" altLang="en-US" sz="1200" baseline="0" dirty="0"/>
          </a:p>
          <a:p>
            <a:r>
              <a:rPr lang="en-US" altLang="en-US" sz="1200" baseline="0" dirty="0" err="1"/>
              <a:t>Nastaje</a:t>
            </a:r>
            <a:r>
              <a:rPr lang="en-US" altLang="en-US" sz="1200" baseline="0" dirty="0"/>
              <a:t> </a:t>
            </a:r>
            <a:r>
              <a:rPr lang="en-US" altLang="en-US" sz="1200" baseline="0" dirty="0" err="1"/>
              <a:t>kao</a:t>
            </a:r>
            <a:r>
              <a:rPr lang="en-US" altLang="en-US" sz="1200" baseline="0" dirty="0"/>
              <a:t> 5</a:t>
            </a:r>
            <a:r>
              <a:rPr lang="sr-Cyrl-RS" sz="12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1200" baseline="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200" baseline="0" dirty="0" err="1">
                <a:latin typeface="Times New Roman" pitchFamily="18" charset="0"/>
                <a:cs typeface="Times New Roman" pitchFamily="18" charset="0"/>
              </a:rPr>
              <a:t>monofosfat</a:t>
            </a:r>
            <a:r>
              <a:rPr lang="en-US" sz="1200" baseline="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200" baseline="0" dirty="0" err="1">
                <a:latin typeface="Times New Roman" pitchFamily="18" charset="0"/>
                <a:cs typeface="Times New Roman" pitchFamily="18" charset="0"/>
              </a:rPr>
              <a:t>šantu</a:t>
            </a:r>
            <a:r>
              <a:rPr lang="en-US" sz="12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aseline="0" dirty="0" err="1">
                <a:latin typeface="Times New Roman" pitchFamily="18" charset="0"/>
                <a:cs typeface="Times New Roman" pitchFamily="18" charset="0"/>
              </a:rPr>
              <a:t>pentozomonofosfata</a:t>
            </a:r>
            <a:r>
              <a:rPr lang="en-US" sz="1200" baseline="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200" baseline="0" dirty="0" err="1">
                <a:latin typeface="Times New Roman" pitchFamily="18" charset="0"/>
                <a:cs typeface="Times New Roman" pitchFamily="18" charset="0"/>
              </a:rPr>
              <a:t>procesu</a:t>
            </a:r>
            <a:r>
              <a:rPr lang="en-US" sz="12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aseline="0" dirty="0" err="1">
                <a:latin typeface="Times New Roman" pitchFamily="18" charset="0"/>
                <a:cs typeface="Times New Roman" pitchFamily="18" charset="0"/>
              </a:rPr>
              <a:t>fotosinteze</a:t>
            </a:r>
            <a:endParaRPr lang="en-US" sz="1200" baseline="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1200" baseline="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1200" baseline="0" dirty="0"/>
          </a:p>
          <a:p>
            <a:pPr eaLnBrk="1"/>
            <a:endParaRPr lang="en-US" alt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237272462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81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278606" indent="-107156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42862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60007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77152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94297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111442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128587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145732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fld id="{CF44486D-446D-4431-B37D-E083BCB2CAC5}" type="slidenum">
              <a:rPr lang="en-US" altLang="en-US" sz="750" baseline="0">
                <a:solidFill>
                  <a:srgbClr val="FFFFFF"/>
                </a:solidFill>
                <a:latin typeface="Open Sans Semibold" pitchFamily="34" charset="0"/>
                <a:cs typeface="Open Sans Semibold" pitchFamily="34" charset="0"/>
                <a:sym typeface="Open Sans Semibold" pitchFamily="34" charset="0"/>
              </a:rPr>
              <a:pPr/>
              <a:t>51</a:t>
            </a:fld>
            <a:endParaRPr lang="en-US" altLang="en-US" sz="750" baseline="0">
              <a:solidFill>
                <a:srgbClr val="FFFFFF"/>
              </a:solidFill>
              <a:latin typeface="Open Sans Semibold" pitchFamily="34" charset="0"/>
              <a:cs typeface="Open Sans Semibold" pitchFamily="34" charset="0"/>
              <a:sym typeface="Open Sans Semibold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863" y="1799034"/>
            <a:ext cx="4402137" cy="3301603"/>
          </a:xfrm>
          <a:custGeom>
            <a:avLst/>
            <a:gdLst>
              <a:gd name="T0" fmla="*/ 663190 w 12834351"/>
              <a:gd name="T1" fmla="*/ 3184071 h 12789042"/>
              <a:gd name="T2" fmla="*/ 5051587 w 12834351"/>
              <a:gd name="T3" fmla="*/ 679809 h 12789042"/>
              <a:gd name="T4" fmla="*/ 10775224 w 12834351"/>
              <a:gd name="T5" fmla="*/ 114793 h 12789042"/>
              <a:gd name="T6" fmla="*/ 12749875 w 12834351"/>
              <a:gd name="T7" fmla="*/ 2589000 h 12789042"/>
              <a:gd name="T8" fmla="*/ 12118049 w 12834351"/>
              <a:gd name="T9" fmla="*/ 8301531 h 12789042"/>
              <a:gd name="T10" fmla="*/ 9817985 w 12834351"/>
              <a:gd name="T11" fmla="*/ 12321841 h 12789042"/>
              <a:gd name="T12" fmla="*/ 7582053 w 12834351"/>
              <a:gd name="T13" fmla="*/ 12545988 h 12789042"/>
              <a:gd name="T14" fmla="*/ 3840984 w 12834351"/>
              <a:gd name="T15" fmla="*/ 10335046 h 12789042"/>
              <a:gd name="T16" fmla="*/ 727323 w 12834351"/>
              <a:gd name="T17" fmla="*/ 6500081 h 12789042"/>
              <a:gd name="T18" fmla="*/ 31824 w 12834351"/>
              <a:gd name="T19" fmla="*/ 4747630 h 12789042"/>
              <a:gd name="T20" fmla="*/ 663190 w 12834351"/>
              <a:gd name="T21" fmla="*/ 3184071 h 127890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ln w="9525"/>
        </p:spPr>
      </p:pic>
      <p:sp>
        <p:nvSpPr>
          <p:cNvPr id="25604" name="Shape 82"/>
          <p:cNvSpPr>
            <a:spLocks noChangeArrowheads="1"/>
          </p:cNvSpPr>
          <p:nvPr/>
        </p:nvSpPr>
        <p:spPr bwMode="auto">
          <a:xfrm>
            <a:off x="668536" y="2689585"/>
            <a:ext cx="3536156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742950" indent="-28575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11430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16002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20574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eaLnBrk="1">
              <a:lnSpc>
                <a:spcPct val="80000"/>
              </a:lnSpc>
            </a:pPr>
            <a:r>
              <a:rPr lang="en-US" altLang="en-US" sz="3750" b="1" baseline="0" dirty="0" err="1">
                <a:solidFill>
                  <a:srgbClr val="292B3A"/>
                </a:solidFill>
              </a:rPr>
              <a:t>Glukoza</a:t>
            </a:r>
            <a:endParaRPr lang="en-US" altLang="en-US" sz="3750" b="1" baseline="0" dirty="0">
              <a:solidFill>
                <a:srgbClr val="292B3A"/>
              </a:solidFill>
            </a:endParaRPr>
          </a:p>
        </p:txBody>
      </p:sp>
      <p:sp>
        <p:nvSpPr>
          <p:cNvPr id="25606" name="Shape 85"/>
          <p:cNvSpPr>
            <a:spLocks/>
          </p:cNvSpPr>
          <p:nvPr/>
        </p:nvSpPr>
        <p:spPr bwMode="auto">
          <a:xfrm rot="19401480">
            <a:off x="4935736" y="1160859"/>
            <a:ext cx="4862513" cy="4776788"/>
          </a:xfrm>
          <a:custGeom>
            <a:avLst/>
            <a:gdLst>
              <a:gd name="T0" fmla="*/ 2147483646 w 21540"/>
              <a:gd name="T1" fmla="*/ 2147483646 h 21555"/>
              <a:gd name="T2" fmla="*/ 2147483646 w 21540"/>
              <a:gd name="T3" fmla="*/ 2147483646 h 21555"/>
              <a:gd name="T4" fmla="*/ 2147483646 w 21540"/>
              <a:gd name="T5" fmla="*/ 2147483646 h 21555"/>
              <a:gd name="T6" fmla="*/ 2147483646 w 21540"/>
              <a:gd name="T7" fmla="*/ 2147483646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 cap="flat">
            <a:solidFill>
              <a:srgbClr val="BECD3F"/>
            </a:solidFill>
            <a:prstDash val="solid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9050" tIns="19050" rIns="19050" bIns="19050" anchor="ctr"/>
          <a:lstStyle/>
          <a:p>
            <a:endParaRPr lang="en-US" sz="675"/>
          </a:p>
        </p:txBody>
      </p:sp>
      <p:sp>
        <p:nvSpPr>
          <p:cNvPr id="25607" name="Shape 86"/>
          <p:cNvSpPr>
            <a:spLocks/>
          </p:cNvSpPr>
          <p:nvPr/>
        </p:nvSpPr>
        <p:spPr bwMode="auto">
          <a:xfrm rot="18340212">
            <a:off x="4935736" y="1160859"/>
            <a:ext cx="4862513" cy="4776788"/>
          </a:xfrm>
          <a:custGeom>
            <a:avLst/>
            <a:gdLst>
              <a:gd name="T0" fmla="*/ 2147483646 w 21540"/>
              <a:gd name="T1" fmla="*/ 2147483646 h 21555"/>
              <a:gd name="T2" fmla="*/ 2147483646 w 21540"/>
              <a:gd name="T3" fmla="*/ 2147483646 h 21555"/>
              <a:gd name="T4" fmla="*/ 2147483646 w 21540"/>
              <a:gd name="T5" fmla="*/ 2147483646 h 21555"/>
              <a:gd name="T6" fmla="*/ 2147483646 w 21540"/>
              <a:gd name="T7" fmla="*/ 2147483646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 cap="flat">
            <a:solidFill>
              <a:srgbClr val="FF8D09"/>
            </a:solidFill>
            <a:prstDash val="solid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9050" tIns="19050" rIns="19050" bIns="19050" anchor="ctr"/>
          <a:lstStyle/>
          <a:p>
            <a:endParaRPr lang="en-US" sz="675"/>
          </a:p>
        </p:txBody>
      </p:sp>
      <p:pic>
        <p:nvPicPr>
          <p:cNvPr id="9" name="Picture 2" descr="https://encrypted-tbn0.gstatic.com/images?q=tbn:ANd9GcQobSZ4_8BzVxSMNnkDxz-JDbj_erhZUeCqLtarKqObnrFicE9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1144" y="5029200"/>
            <a:ext cx="2886075" cy="1581151"/>
          </a:xfrm>
          <a:prstGeom prst="rect">
            <a:avLst/>
          </a:prstGeom>
          <a:noFill/>
        </p:spPr>
      </p:pic>
      <p:sp>
        <p:nvSpPr>
          <p:cNvPr id="11" name="Shape 83"/>
          <p:cNvSpPr>
            <a:spLocks noChangeArrowheads="1"/>
          </p:cNvSpPr>
          <p:nvPr/>
        </p:nvSpPr>
        <p:spPr bwMode="auto">
          <a:xfrm>
            <a:off x="650558" y="3352800"/>
            <a:ext cx="3170634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/>
          <a:lstStyle>
            <a:lvl1pPr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742950" indent="-28575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11430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16002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20574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eaLnBrk="1"/>
            <a:r>
              <a:rPr lang="en-US" altLang="en-US" sz="1200" baseline="0" dirty="0" err="1"/>
              <a:t>Naziva</a:t>
            </a:r>
            <a:r>
              <a:rPr lang="en-US" altLang="en-US" sz="1200" baseline="0" dirty="0"/>
              <a:t> se </a:t>
            </a:r>
            <a:r>
              <a:rPr lang="en-US" altLang="en-US" sz="1200" baseline="0" dirty="0" err="1"/>
              <a:t>još</a:t>
            </a:r>
            <a:r>
              <a:rPr lang="en-US" altLang="en-US" sz="1200" baseline="0" dirty="0"/>
              <a:t> I </a:t>
            </a:r>
            <a:r>
              <a:rPr lang="en-US" altLang="en-US" sz="1200" baseline="0" dirty="0" err="1"/>
              <a:t>dekstroza</a:t>
            </a:r>
            <a:r>
              <a:rPr lang="en-US" altLang="en-US" sz="1200" baseline="0" dirty="0"/>
              <a:t> </a:t>
            </a:r>
            <a:r>
              <a:rPr lang="en-US" altLang="en-US" sz="1200" baseline="0" dirty="0" err="1"/>
              <a:t>ili</a:t>
            </a:r>
            <a:r>
              <a:rPr lang="en-US" altLang="en-US" sz="1200" baseline="0" dirty="0"/>
              <a:t> </a:t>
            </a:r>
            <a:r>
              <a:rPr lang="en-US" altLang="en-US" sz="1200" baseline="0" dirty="0" err="1"/>
              <a:t>grožđani</a:t>
            </a:r>
            <a:r>
              <a:rPr lang="en-US" altLang="en-US" sz="1200" baseline="0" dirty="0"/>
              <a:t> </a:t>
            </a:r>
            <a:r>
              <a:rPr lang="en-US" altLang="en-US" sz="1200" baseline="0" dirty="0" err="1"/>
              <a:t>šećer</a:t>
            </a:r>
            <a:r>
              <a:rPr lang="en-US" altLang="en-US" sz="1200" baseline="0" dirty="0"/>
              <a:t>.</a:t>
            </a:r>
          </a:p>
          <a:p>
            <a:pPr eaLnBrk="1"/>
            <a:endParaRPr lang="en-US" altLang="en-US" sz="1200" baseline="0" dirty="0"/>
          </a:p>
          <a:p>
            <a:r>
              <a:rPr lang="en-US" altLang="en-US" sz="1200" baseline="0" dirty="0" err="1"/>
              <a:t>Ima</a:t>
            </a:r>
            <a:r>
              <a:rPr lang="en-US" altLang="en-US" sz="1200" baseline="0" dirty="0"/>
              <a:t> je u </a:t>
            </a:r>
            <a:r>
              <a:rPr lang="en-US" altLang="en-US" sz="1200" baseline="0" dirty="0" err="1"/>
              <a:t>voću</a:t>
            </a:r>
            <a:r>
              <a:rPr lang="en-US" altLang="en-US" sz="1200" baseline="0" dirty="0"/>
              <a:t>, </a:t>
            </a:r>
            <a:r>
              <a:rPr lang="en-US" altLang="en-US" sz="1200" baseline="0" dirty="0" err="1"/>
              <a:t>povrću</a:t>
            </a:r>
            <a:r>
              <a:rPr lang="en-US" altLang="en-US" sz="1200" baseline="0" dirty="0"/>
              <a:t>, u </a:t>
            </a:r>
            <a:r>
              <a:rPr lang="en-US" altLang="en-US" sz="1200" baseline="0" dirty="0" err="1"/>
              <a:t>krvi</a:t>
            </a:r>
            <a:r>
              <a:rPr lang="en-US" altLang="en-US" sz="1200" baseline="0" dirty="0"/>
              <a:t> se </a:t>
            </a:r>
            <a:r>
              <a:rPr lang="en-US" altLang="en-US" sz="1200" baseline="0" dirty="0" err="1"/>
              <a:t>nalazi</a:t>
            </a:r>
            <a:r>
              <a:rPr lang="en-US" altLang="en-US" sz="1200" baseline="0" dirty="0"/>
              <a:t> </a:t>
            </a:r>
            <a:r>
              <a:rPr lang="en-US" altLang="en-US" sz="1200" baseline="0" dirty="0" err="1"/>
              <a:t>kao</a:t>
            </a:r>
            <a:r>
              <a:rPr lang="en-US" altLang="en-US" sz="1200" baseline="0" dirty="0"/>
              <a:t> </a:t>
            </a:r>
            <a:r>
              <a:rPr lang="en-US" altLang="en-US" sz="1200" baseline="0" dirty="0" err="1"/>
              <a:t>slobodna</a:t>
            </a:r>
            <a:r>
              <a:rPr lang="en-US" altLang="en-US" sz="1200" baseline="0" dirty="0"/>
              <a:t> (4,4 – 6,1 </a:t>
            </a:r>
            <a:r>
              <a:rPr lang="en-US" altLang="en-US" sz="1200" baseline="0" dirty="0" err="1"/>
              <a:t>mmol</a:t>
            </a:r>
            <a:r>
              <a:rPr lang="en-US" altLang="en-US" sz="1200" baseline="0" dirty="0"/>
              <a:t>/l)</a:t>
            </a:r>
          </a:p>
          <a:p>
            <a:endParaRPr lang="en-US" altLang="en-US" sz="1200" baseline="0" dirty="0"/>
          </a:p>
          <a:p>
            <a:r>
              <a:rPr lang="en-US" altLang="en-US" sz="1200" baseline="0" dirty="0" err="1"/>
              <a:t>Formira</a:t>
            </a:r>
            <a:r>
              <a:rPr lang="en-US" altLang="en-US" sz="1200" baseline="0" dirty="0"/>
              <a:t> oligo I </a:t>
            </a:r>
            <a:r>
              <a:rPr lang="en-US" altLang="en-US" sz="1200" baseline="0" dirty="0" err="1"/>
              <a:t>polisaharide</a:t>
            </a:r>
            <a:r>
              <a:rPr lang="en-US" altLang="en-US" sz="1200" baseline="0" dirty="0"/>
              <a:t> (</a:t>
            </a:r>
            <a:r>
              <a:rPr lang="en-US" altLang="en-US" sz="1200" baseline="0" dirty="0" err="1"/>
              <a:t>saharoza</a:t>
            </a:r>
            <a:r>
              <a:rPr lang="en-US" altLang="en-US" sz="1200" baseline="0" dirty="0"/>
              <a:t>, </a:t>
            </a:r>
            <a:r>
              <a:rPr lang="en-US" altLang="en-US" sz="1200" baseline="0" dirty="0" err="1"/>
              <a:t>laktoza</a:t>
            </a:r>
            <a:r>
              <a:rPr lang="en-US" altLang="en-US" sz="1200" baseline="0" dirty="0"/>
              <a:t>, </a:t>
            </a:r>
            <a:r>
              <a:rPr lang="en-US" altLang="en-US" sz="1200" baseline="0" dirty="0" err="1"/>
              <a:t>celuloza</a:t>
            </a:r>
            <a:r>
              <a:rPr lang="en-US" altLang="en-US" sz="1200" baseline="0" dirty="0"/>
              <a:t> </a:t>
            </a:r>
            <a:r>
              <a:rPr lang="en-US" altLang="en-US" sz="1200" baseline="0" dirty="0" err="1"/>
              <a:t>koji</a:t>
            </a:r>
            <a:r>
              <a:rPr lang="en-US" altLang="en-US" sz="1200" baseline="0" dirty="0"/>
              <a:t> </a:t>
            </a:r>
            <a:r>
              <a:rPr lang="en-US" altLang="en-US" sz="1200" baseline="0" dirty="0" err="1"/>
              <a:t>su</a:t>
            </a:r>
            <a:r>
              <a:rPr lang="en-US" altLang="en-US" sz="1200" baseline="0" dirty="0"/>
              <a:t> </a:t>
            </a:r>
            <a:r>
              <a:rPr lang="en-US" altLang="en-US" sz="1200" baseline="0" dirty="0" err="1"/>
              <a:t>biljnog</a:t>
            </a:r>
            <a:r>
              <a:rPr lang="en-US" altLang="en-US" sz="1200" baseline="0" dirty="0"/>
              <a:t> </a:t>
            </a:r>
            <a:r>
              <a:rPr lang="en-US" altLang="en-US" sz="1200" baseline="0" dirty="0" err="1"/>
              <a:t>porijekla</a:t>
            </a:r>
            <a:r>
              <a:rPr lang="en-US" altLang="en-US" sz="1200" baseline="0" dirty="0"/>
              <a:t>).</a:t>
            </a:r>
          </a:p>
          <a:p>
            <a:endParaRPr lang="en-US" altLang="en-US" sz="1200" baseline="0" dirty="0"/>
          </a:p>
          <a:p>
            <a:r>
              <a:rPr lang="en-US" altLang="en-US" sz="1200" baseline="0" dirty="0" err="1"/>
              <a:t>Nezamjenljiv</a:t>
            </a:r>
            <a:r>
              <a:rPr lang="en-US" altLang="en-US" sz="1200" baseline="0" dirty="0"/>
              <a:t> je </a:t>
            </a:r>
            <a:r>
              <a:rPr lang="en-US" altLang="en-US" sz="1200" baseline="0" dirty="0" err="1"/>
              <a:t>energetski</a:t>
            </a:r>
            <a:r>
              <a:rPr lang="en-US" altLang="en-US" sz="1200" baseline="0" dirty="0"/>
              <a:t> material.</a:t>
            </a:r>
          </a:p>
          <a:p>
            <a:endParaRPr lang="en-US" altLang="en-US" sz="1200" baseline="0" dirty="0"/>
          </a:p>
          <a:p>
            <a:pPr eaLnBrk="1"/>
            <a:endParaRPr lang="en-US" alt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3192989667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81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278606" indent="-107156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42862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60007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77152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94297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111442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128587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145732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fld id="{CF44486D-446D-4431-B37D-E083BCB2CAC5}" type="slidenum">
              <a:rPr lang="en-US" altLang="en-US" sz="750" baseline="0">
                <a:solidFill>
                  <a:srgbClr val="FFFFFF"/>
                </a:solidFill>
                <a:latin typeface="Open Sans Semibold" pitchFamily="34" charset="0"/>
                <a:cs typeface="Open Sans Semibold" pitchFamily="34" charset="0"/>
                <a:sym typeface="Open Sans Semibold" pitchFamily="34" charset="0"/>
              </a:rPr>
              <a:pPr/>
              <a:t>52</a:t>
            </a:fld>
            <a:endParaRPr lang="en-US" altLang="en-US" sz="750" baseline="0">
              <a:solidFill>
                <a:srgbClr val="FFFFFF"/>
              </a:solidFill>
              <a:latin typeface="Open Sans Semibold" pitchFamily="34" charset="0"/>
              <a:cs typeface="Open Sans Semibold" pitchFamily="34" charset="0"/>
              <a:sym typeface="Open Sans Semibold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396" y="1905000"/>
            <a:ext cx="4254133" cy="3186493"/>
          </a:xfrm>
          <a:custGeom>
            <a:avLst/>
            <a:gdLst>
              <a:gd name="T0" fmla="*/ 663190 w 12834351"/>
              <a:gd name="T1" fmla="*/ 3184071 h 12789042"/>
              <a:gd name="T2" fmla="*/ 5051587 w 12834351"/>
              <a:gd name="T3" fmla="*/ 679809 h 12789042"/>
              <a:gd name="T4" fmla="*/ 10775224 w 12834351"/>
              <a:gd name="T5" fmla="*/ 114793 h 12789042"/>
              <a:gd name="T6" fmla="*/ 12749875 w 12834351"/>
              <a:gd name="T7" fmla="*/ 2589000 h 12789042"/>
              <a:gd name="T8" fmla="*/ 12118049 w 12834351"/>
              <a:gd name="T9" fmla="*/ 8301531 h 12789042"/>
              <a:gd name="T10" fmla="*/ 9817985 w 12834351"/>
              <a:gd name="T11" fmla="*/ 12321841 h 12789042"/>
              <a:gd name="T12" fmla="*/ 7582053 w 12834351"/>
              <a:gd name="T13" fmla="*/ 12545988 h 12789042"/>
              <a:gd name="T14" fmla="*/ 3840984 w 12834351"/>
              <a:gd name="T15" fmla="*/ 10335046 h 12789042"/>
              <a:gd name="T16" fmla="*/ 727323 w 12834351"/>
              <a:gd name="T17" fmla="*/ 6500081 h 12789042"/>
              <a:gd name="T18" fmla="*/ 31824 w 12834351"/>
              <a:gd name="T19" fmla="*/ 4747630 h 12789042"/>
              <a:gd name="T20" fmla="*/ 663190 w 12834351"/>
              <a:gd name="T21" fmla="*/ 3184071 h 127890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ln w="9525"/>
        </p:spPr>
      </p:pic>
      <p:sp>
        <p:nvSpPr>
          <p:cNvPr id="25604" name="Shape 82"/>
          <p:cNvSpPr>
            <a:spLocks noChangeArrowheads="1"/>
          </p:cNvSpPr>
          <p:nvPr/>
        </p:nvSpPr>
        <p:spPr bwMode="auto">
          <a:xfrm>
            <a:off x="668536" y="2689585"/>
            <a:ext cx="3536156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742950" indent="-28575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11430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16002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20574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eaLnBrk="1">
              <a:lnSpc>
                <a:spcPct val="80000"/>
              </a:lnSpc>
            </a:pPr>
            <a:r>
              <a:rPr lang="en-US" altLang="en-US" sz="3750" b="1" baseline="0" dirty="0" err="1">
                <a:solidFill>
                  <a:srgbClr val="292B3A"/>
                </a:solidFill>
              </a:rPr>
              <a:t>Galaktoza</a:t>
            </a:r>
            <a:endParaRPr lang="en-US" altLang="en-US" sz="3750" b="1" baseline="0" dirty="0">
              <a:solidFill>
                <a:srgbClr val="292B3A"/>
              </a:solidFill>
            </a:endParaRPr>
          </a:p>
        </p:txBody>
      </p:sp>
      <p:sp>
        <p:nvSpPr>
          <p:cNvPr id="25606" name="Shape 85"/>
          <p:cNvSpPr>
            <a:spLocks/>
          </p:cNvSpPr>
          <p:nvPr/>
        </p:nvSpPr>
        <p:spPr bwMode="auto">
          <a:xfrm rot="19401480">
            <a:off x="4935736" y="1160859"/>
            <a:ext cx="4862513" cy="4776788"/>
          </a:xfrm>
          <a:custGeom>
            <a:avLst/>
            <a:gdLst>
              <a:gd name="T0" fmla="*/ 2147483646 w 21540"/>
              <a:gd name="T1" fmla="*/ 2147483646 h 21555"/>
              <a:gd name="T2" fmla="*/ 2147483646 w 21540"/>
              <a:gd name="T3" fmla="*/ 2147483646 h 21555"/>
              <a:gd name="T4" fmla="*/ 2147483646 w 21540"/>
              <a:gd name="T5" fmla="*/ 2147483646 h 21555"/>
              <a:gd name="T6" fmla="*/ 2147483646 w 21540"/>
              <a:gd name="T7" fmla="*/ 2147483646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 cap="flat">
            <a:solidFill>
              <a:srgbClr val="BECD3F"/>
            </a:solidFill>
            <a:prstDash val="solid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9050" tIns="19050" rIns="19050" bIns="19050" anchor="ctr"/>
          <a:lstStyle/>
          <a:p>
            <a:endParaRPr lang="en-US" sz="675"/>
          </a:p>
        </p:txBody>
      </p:sp>
      <p:sp>
        <p:nvSpPr>
          <p:cNvPr id="25607" name="Shape 86"/>
          <p:cNvSpPr>
            <a:spLocks/>
          </p:cNvSpPr>
          <p:nvPr/>
        </p:nvSpPr>
        <p:spPr bwMode="auto">
          <a:xfrm rot="18340212">
            <a:off x="4935736" y="1160859"/>
            <a:ext cx="4862513" cy="4776788"/>
          </a:xfrm>
          <a:custGeom>
            <a:avLst/>
            <a:gdLst>
              <a:gd name="T0" fmla="*/ 2147483646 w 21540"/>
              <a:gd name="T1" fmla="*/ 2147483646 h 21555"/>
              <a:gd name="T2" fmla="*/ 2147483646 w 21540"/>
              <a:gd name="T3" fmla="*/ 2147483646 h 21555"/>
              <a:gd name="T4" fmla="*/ 2147483646 w 21540"/>
              <a:gd name="T5" fmla="*/ 2147483646 h 21555"/>
              <a:gd name="T6" fmla="*/ 2147483646 w 21540"/>
              <a:gd name="T7" fmla="*/ 2147483646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 cap="flat">
            <a:solidFill>
              <a:srgbClr val="FF8D09"/>
            </a:solidFill>
            <a:prstDash val="solid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9050" tIns="19050" rIns="19050" bIns="19050" anchor="ctr"/>
          <a:lstStyle/>
          <a:p>
            <a:endParaRPr lang="en-US" sz="675"/>
          </a:p>
        </p:txBody>
      </p:sp>
      <p:sp>
        <p:nvSpPr>
          <p:cNvPr id="10" name="Shape 83"/>
          <p:cNvSpPr>
            <a:spLocks noChangeArrowheads="1"/>
          </p:cNvSpPr>
          <p:nvPr/>
        </p:nvSpPr>
        <p:spPr bwMode="auto">
          <a:xfrm>
            <a:off x="683419" y="3449836"/>
            <a:ext cx="3170634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/>
          <a:lstStyle>
            <a:lvl1pPr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742950" indent="-28575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11430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16002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20574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eaLnBrk="1"/>
            <a:r>
              <a:rPr lang="en-US" altLang="en-US" sz="1200" baseline="0" dirty="0" err="1"/>
              <a:t>Ima</a:t>
            </a:r>
            <a:r>
              <a:rPr lang="en-US" altLang="en-US" sz="1200" baseline="0" dirty="0"/>
              <a:t> je u </a:t>
            </a:r>
            <a:r>
              <a:rPr lang="en-US" altLang="en-US" sz="1200" baseline="0" dirty="0" err="1"/>
              <a:t>sluzi</a:t>
            </a:r>
            <a:r>
              <a:rPr lang="en-US" altLang="en-US" sz="1200" baseline="0" dirty="0"/>
              <a:t> </a:t>
            </a:r>
            <a:r>
              <a:rPr lang="en-US" altLang="en-US" sz="1200" baseline="0" dirty="0" err="1"/>
              <a:t>puževa</a:t>
            </a:r>
            <a:r>
              <a:rPr lang="en-US" altLang="en-US" sz="1200" baseline="0" dirty="0"/>
              <a:t>, u </a:t>
            </a:r>
            <a:r>
              <a:rPr lang="en-US" altLang="en-US" sz="1200" baseline="0" dirty="0" err="1"/>
              <a:t>biljkama</a:t>
            </a:r>
            <a:r>
              <a:rPr lang="en-US" altLang="en-US" sz="1200" baseline="0" dirty="0"/>
              <a:t> u </a:t>
            </a:r>
            <a:r>
              <a:rPr lang="en-US" altLang="en-US" sz="1200" baseline="0" dirty="0" err="1"/>
              <a:t>vidu</a:t>
            </a:r>
            <a:r>
              <a:rPr lang="en-US" altLang="en-US" sz="1200" baseline="0" dirty="0"/>
              <a:t> </a:t>
            </a:r>
            <a:r>
              <a:rPr lang="en-US" altLang="en-US" sz="1200" baseline="0" dirty="0" err="1"/>
              <a:t>laktoze</a:t>
            </a:r>
            <a:r>
              <a:rPr lang="en-US" altLang="en-US" sz="1200" baseline="0" dirty="0"/>
              <a:t> I </a:t>
            </a:r>
            <a:r>
              <a:rPr lang="en-US" altLang="en-US" sz="1200" baseline="0" dirty="0" err="1"/>
              <a:t>galaktana</a:t>
            </a:r>
            <a:r>
              <a:rPr lang="en-US" altLang="en-US" sz="1200" baseline="0" dirty="0"/>
              <a:t>.</a:t>
            </a:r>
          </a:p>
          <a:p>
            <a:pPr eaLnBrk="1"/>
            <a:endParaRPr lang="en-US" altLang="en-US" sz="1200" baseline="0" dirty="0"/>
          </a:p>
          <a:p>
            <a:pPr eaLnBrk="1"/>
            <a:r>
              <a:rPr lang="en-US" altLang="en-US" sz="1200" baseline="0" dirty="0"/>
              <a:t>Kao </a:t>
            </a:r>
            <a:r>
              <a:rPr lang="en-US" altLang="en-US" sz="1200" baseline="0" dirty="0" err="1"/>
              <a:t>rezervni</a:t>
            </a:r>
            <a:r>
              <a:rPr lang="en-US" altLang="en-US" sz="1200" baseline="0" dirty="0"/>
              <a:t> </a:t>
            </a:r>
            <a:r>
              <a:rPr lang="en-US" altLang="en-US" sz="1200" baseline="0" dirty="0" err="1"/>
              <a:t>energetski</a:t>
            </a:r>
            <a:r>
              <a:rPr lang="en-US" altLang="en-US" sz="1200" baseline="0" dirty="0"/>
              <a:t> material u </a:t>
            </a:r>
            <a:r>
              <a:rPr lang="en-US" altLang="en-US" sz="1200" baseline="0" dirty="0" err="1"/>
              <a:t>biljkama</a:t>
            </a:r>
            <a:r>
              <a:rPr lang="en-US" altLang="en-US" sz="1200" baseline="0" dirty="0"/>
              <a:t> </a:t>
            </a:r>
            <a:r>
              <a:rPr lang="en-US" altLang="en-US" sz="1200" baseline="0" dirty="0" err="1"/>
              <a:t>čuva</a:t>
            </a:r>
            <a:r>
              <a:rPr lang="en-US" altLang="en-US" sz="1200" baseline="0" dirty="0"/>
              <a:t> se u </a:t>
            </a:r>
            <a:r>
              <a:rPr lang="en-US" altLang="en-US" sz="1200" baseline="0" dirty="0" err="1"/>
              <a:t>biljnim</a:t>
            </a:r>
            <a:r>
              <a:rPr lang="en-US" altLang="en-US" sz="1200" baseline="0" dirty="0"/>
              <a:t> </a:t>
            </a:r>
            <a:r>
              <a:rPr lang="en-US" altLang="en-US" sz="1200" baseline="0" dirty="0" err="1"/>
              <a:t>smolama</a:t>
            </a:r>
            <a:r>
              <a:rPr lang="en-US" altLang="en-US" sz="1200" baseline="0" dirty="0"/>
              <a:t>.</a:t>
            </a:r>
          </a:p>
          <a:p>
            <a:pPr eaLnBrk="1"/>
            <a:endParaRPr lang="en-US" altLang="en-US" sz="1200" baseline="0" dirty="0"/>
          </a:p>
          <a:p>
            <a:pPr eaLnBrk="1"/>
            <a:r>
              <a:rPr lang="en-US" altLang="en-US" sz="1200" baseline="0" dirty="0"/>
              <a:t>U </a:t>
            </a:r>
            <a:r>
              <a:rPr lang="en-US" altLang="en-US" sz="1200" baseline="0" dirty="0" err="1"/>
              <a:t>vidu</a:t>
            </a:r>
            <a:r>
              <a:rPr lang="en-US" altLang="en-US" sz="1200" baseline="0" dirty="0"/>
              <a:t> </a:t>
            </a:r>
            <a:r>
              <a:rPr lang="en-US" altLang="en-US" sz="1200" baseline="0" dirty="0" err="1"/>
              <a:t>laktoze</a:t>
            </a:r>
            <a:r>
              <a:rPr lang="en-US" altLang="en-US" sz="1200" baseline="0" dirty="0"/>
              <a:t> se </a:t>
            </a:r>
            <a:r>
              <a:rPr lang="en-US" altLang="en-US" sz="1200" baseline="0" dirty="0" err="1"/>
              <a:t>nalazi</a:t>
            </a:r>
            <a:r>
              <a:rPr lang="en-US" altLang="en-US" sz="1200" baseline="0" dirty="0"/>
              <a:t> u </a:t>
            </a:r>
            <a:r>
              <a:rPr lang="en-US" altLang="en-US" sz="1200" baseline="0" dirty="0" err="1"/>
              <a:t>mlijeku</a:t>
            </a:r>
            <a:r>
              <a:rPr lang="en-US" altLang="en-US" sz="1200" baseline="0" dirty="0"/>
              <a:t>.</a:t>
            </a:r>
          </a:p>
          <a:p>
            <a:pPr eaLnBrk="1"/>
            <a:endParaRPr lang="en-US" altLang="en-US" sz="1200" baseline="0" dirty="0"/>
          </a:p>
          <a:p>
            <a:pPr eaLnBrk="1"/>
            <a:r>
              <a:rPr lang="en-US" altLang="en-US" sz="1200" baseline="0" dirty="0" err="1"/>
              <a:t>Konstituent</a:t>
            </a:r>
            <a:r>
              <a:rPr lang="en-US" altLang="en-US" sz="1200" baseline="0" dirty="0"/>
              <a:t> je </a:t>
            </a:r>
            <a:r>
              <a:rPr lang="en-US" altLang="en-US" sz="1200" baseline="0" dirty="0" err="1"/>
              <a:t>cerebrozida</a:t>
            </a:r>
            <a:r>
              <a:rPr lang="en-US" altLang="en-US" sz="1200" baseline="0" dirty="0"/>
              <a:t> I </a:t>
            </a:r>
            <a:r>
              <a:rPr lang="en-US" altLang="en-US" sz="1200" baseline="0" dirty="0" err="1"/>
              <a:t>ostalih</a:t>
            </a:r>
            <a:r>
              <a:rPr lang="en-US" altLang="en-US" sz="1200" baseline="0" dirty="0"/>
              <a:t> </a:t>
            </a:r>
            <a:r>
              <a:rPr lang="en-US" altLang="en-US" sz="1200" baseline="0" dirty="0" err="1"/>
              <a:t>glikolipida</a:t>
            </a:r>
            <a:r>
              <a:rPr lang="en-US" altLang="en-US" sz="1200" baseline="0" dirty="0"/>
              <a:t> </a:t>
            </a:r>
            <a:r>
              <a:rPr lang="en-US" altLang="en-US" sz="1200" baseline="0" dirty="0" err="1"/>
              <a:t>nervnog</a:t>
            </a:r>
            <a:r>
              <a:rPr lang="en-US" altLang="en-US" sz="1200" baseline="0" dirty="0"/>
              <a:t> </a:t>
            </a:r>
            <a:r>
              <a:rPr lang="en-US" altLang="en-US" sz="1200" baseline="0" dirty="0" err="1"/>
              <a:t>tkiva</a:t>
            </a:r>
            <a:r>
              <a:rPr lang="en-US" altLang="en-US" sz="1200" baseline="0" dirty="0"/>
              <a:t>.</a:t>
            </a:r>
          </a:p>
        </p:txBody>
      </p:sp>
      <p:pic>
        <p:nvPicPr>
          <p:cNvPr id="9" name="Picture 4" descr="File:Beta-D-Galactopyranose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6340" y="5029200"/>
            <a:ext cx="1495425" cy="1619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6688541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81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278606" indent="-107156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42862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60007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77152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94297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111442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128587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145732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fld id="{CF44486D-446D-4431-B37D-E083BCB2CAC5}" type="slidenum">
              <a:rPr lang="en-US" altLang="en-US" sz="750" baseline="0">
                <a:solidFill>
                  <a:srgbClr val="FFFFFF"/>
                </a:solidFill>
                <a:latin typeface="Open Sans Semibold" pitchFamily="34" charset="0"/>
                <a:cs typeface="Open Sans Semibold" pitchFamily="34" charset="0"/>
                <a:sym typeface="Open Sans Semibold" pitchFamily="34" charset="0"/>
              </a:rPr>
              <a:pPr/>
              <a:t>53</a:t>
            </a:fld>
            <a:endParaRPr lang="en-US" altLang="en-US" sz="750" baseline="0">
              <a:solidFill>
                <a:srgbClr val="FFFFFF"/>
              </a:solidFill>
              <a:latin typeface="Open Sans Semibold" pitchFamily="34" charset="0"/>
              <a:cs typeface="Open Sans Semibold" pitchFamily="34" charset="0"/>
              <a:sym typeface="Open Sans Semibold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396" y="2082780"/>
            <a:ext cx="4254133" cy="2830932"/>
          </a:xfrm>
          <a:custGeom>
            <a:avLst/>
            <a:gdLst>
              <a:gd name="T0" fmla="*/ 663190 w 12834351"/>
              <a:gd name="T1" fmla="*/ 3184071 h 12789042"/>
              <a:gd name="T2" fmla="*/ 5051587 w 12834351"/>
              <a:gd name="T3" fmla="*/ 679809 h 12789042"/>
              <a:gd name="T4" fmla="*/ 10775224 w 12834351"/>
              <a:gd name="T5" fmla="*/ 114793 h 12789042"/>
              <a:gd name="T6" fmla="*/ 12749875 w 12834351"/>
              <a:gd name="T7" fmla="*/ 2589000 h 12789042"/>
              <a:gd name="T8" fmla="*/ 12118049 w 12834351"/>
              <a:gd name="T9" fmla="*/ 8301531 h 12789042"/>
              <a:gd name="T10" fmla="*/ 9817985 w 12834351"/>
              <a:gd name="T11" fmla="*/ 12321841 h 12789042"/>
              <a:gd name="T12" fmla="*/ 7582053 w 12834351"/>
              <a:gd name="T13" fmla="*/ 12545988 h 12789042"/>
              <a:gd name="T14" fmla="*/ 3840984 w 12834351"/>
              <a:gd name="T15" fmla="*/ 10335046 h 12789042"/>
              <a:gd name="T16" fmla="*/ 727323 w 12834351"/>
              <a:gd name="T17" fmla="*/ 6500081 h 12789042"/>
              <a:gd name="T18" fmla="*/ 31824 w 12834351"/>
              <a:gd name="T19" fmla="*/ 4747630 h 12789042"/>
              <a:gd name="T20" fmla="*/ 663190 w 12834351"/>
              <a:gd name="T21" fmla="*/ 3184071 h 127890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ln w="9525"/>
        </p:spPr>
      </p:pic>
      <p:sp>
        <p:nvSpPr>
          <p:cNvPr id="25604" name="Shape 82"/>
          <p:cNvSpPr>
            <a:spLocks noChangeArrowheads="1"/>
          </p:cNvSpPr>
          <p:nvPr/>
        </p:nvSpPr>
        <p:spPr bwMode="auto">
          <a:xfrm>
            <a:off x="668536" y="2689585"/>
            <a:ext cx="3536156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742950" indent="-28575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11430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16002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20574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eaLnBrk="1">
              <a:lnSpc>
                <a:spcPct val="80000"/>
              </a:lnSpc>
            </a:pPr>
            <a:r>
              <a:rPr lang="en-US" altLang="en-US" sz="3750" b="1" baseline="0" dirty="0" err="1">
                <a:solidFill>
                  <a:srgbClr val="292B3A"/>
                </a:solidFill>
              </a:rPr>
              <a:t>Fruktoza</a:t>
            </a:r>
            <a:endParaRPr lang="en-US" altLang="en-US" sz="3750" b="1" baseline="0" dirty="0">
              <a:solidFill>
                <a:srgbClr val="292B3A"/>
              </a:solidFill>
            </a:endParaRPr>
          </a:p>
        </p:txBody>
      </p:sp>
      <p:sp>
        <p:nvSpPr>
          <p:cNvPr id="25606" name="Shape 85"/>
          <p:cNvSpPr>
            <a:spLocks/>
          </p:cNvSpPr>
          <p:nvPr/>
        </p:nvSpPr>
        <p:spPr bwMode="auto">
          <a:xfrm rot="19401480">
            <a:off x="4935736" y="1160859"/>
            <a:ext cx="4862513" cy="4776788"/>
          </a:xfrm>
          <a:custGeom>
            <a:avLst/>
            <a:gdLst>
              <a:gd name="T0" fmla="*/ 2147483646 w 21540"/>
              <a:gd name="T1" fmla="*/ 2147483646 h 21555"/>
              <a:gd name="T2" fmla="*/ 2147483646 w 21540"/>
              <a:gd name="T3" fmla="*/ 2147483646 h 21555"/>
              <a:gd name="T4" fmla="*/ 2147483646 w 21540"/>
              <a:gd name="T5" fmla="*/ 2147483646 h 21555"/>
              <a:gd name="T6" fmla="*/ 2147483646 w 21540"/>
              <a:gd name="T7" fmla="*/ 2147483646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 cap="flat">
            <a:solidFill>
              <a:srgbClr val="BECD3F"/>
            </a:solidFill>
            <a:prstDash val="solid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9050" tIns="19050" rIns="19050" bIns="19050" anchor="ctr"/>
          <a:lstStyle/>
          <a:p>
            <a:endParaRPr lang="en-US" sz="675"/>
          </a:p>
        </p:txBody>
      </p:sp>
      <p:sp>
        <p:nvSpPr>
          <p:cNvPr id="25607" name="Shape 86"/>
          <p:cNvSpPr>
            <a:spLocks/>
          </p:cNvSpPr>
          <p:nvPr/>
        </p:nvSpPr>
        <p:spPr bwMode="auto">
          <a:xfrm rot="18340212">
            <a:off x="4935736" y="1160859"/>
            <a:ext cx="4862513" cy="4776788"/>
          </a:xfrm>
          <a:custGeom>
            <a:avLst/>
            <a:gdLst>
              <a:gd name="T0" fmla="*/ 2147483646 w 21540"/>
              <a:gd name="T1" fmla="*/ 2147483646 h 21555"/>
              <a:gd name="T2" fmla="*/ 2147483646 w 21540"/>
              <a:gd name="T3" fmla="*/ 2147483646 h 21555"/>
              <a:gd name="T4" fmla="*/ 2147483646 w 21540"/>
              <a:gd name="T5" fmla="*/ 2147483646 h 21555"/>
              <a:gd name="T6" fmla="*/ 2147483646 w 21540"/>
              <a:gd name="T7" fmla="*/ 2147483646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 cap="flat">
            <a:solidFill>
              <a:srgbClr val="FF8D09"/>
            </a:solidFill>
            <a:prstDash val="solid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9050" tIns="19050" rIns="19050" bIns="19050" anchor="ctr"/>
          <a:lstStyle/>
          <a:p>
            <a:endParaRPr lang="en-US" sz="675"/>
          </a:p>
        </p:txBody>
      </p:sp>
      <p:sp>
        <p:nvSpPr>
          <p:cNvPr id="10" name="Shape 83"/>
          <p:cNvSpPr>
            <a:spLocks noChangeArrowheads="1"/>
          </p:cNvSpPr>
          <p:nvPr/>
        </p:nvSpPr>
        <p:spPr bwMode="auto">
          <a:xfrm>
            <a:off x="683419" y="3449836"/>
            <a:ext cx="3170634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/>
          <a:lstStyle>
            <a:lvl1pPr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742950" indent="-28575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11430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16002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20574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eaLnBrk="1"/>
            <a:r>
              <a:rPr lang="en-US" altLang="en-US" sz="1200" baseline="0" dirty="0" err="1"/>
              <a:t>Voćni</a:t>
            </a:r>
            <a:r>
              <a:rPr lang="en-US" altLang="en-US" sz="1200" baseline="0" dirty="0"/>
              <a:t> </a:t>
            </a:r>
            <a:r>
              <a:rPr lang="en-US" altLang="en-US" sz="1200" baseline="0" dirty="0" err="1"/>
              <a:t>šećer</a:t>
            </a:r>
            <a:r>
              <a:rPr lang="en-US" altLang="en-US" sz="1200" baseline="0" dirty="0"/>
              <a:t>, </a:t>
            </a:r>
            <a:r>
              <a:rPr lang="en-US" altLang="en-US" sz="1200" baseline="0" dirty="0" err="1"/>
              <a:t>najvažnija</a:t>
            </a:r>
            <a:r>
              <a:rPr lang="en-US" altLang="en-US" sz="1200" baseline="0" dirty="0"/>
              <a:t> </a:t>
            </a:r>
            <a:r>
              <a:rPr lang="en-US" altLang="en-US" sz="1200" baseline="0" dirty="0" err="1"/>
              <a:t>ketoza</a:t>
            </a:r>
            <a:r>
              <a:rPr lang="en-US" altLang="en-US" sz="1200" baseline="0" dirty="0"/>
              <a:t>.</a:t>
            </a:r>
          </a:p>
          <a:p>
            <a:pPr eaLnBrk="1"/>
            <a:endParaRPr lang="en-US" altLang="en-US" sz="1200" baseline="0" dirty="0"/>
          </a:p>
          <a:p>
            <a:pPr eaLnBrk="1"/>
            <a:r>
              <a:rPr lang="en-US" altLang="en-US" sz="1200" baseline="0" dirty="0" err="1"/>
              <a:t>Nalazi</a:t>
            </a:r>
            <a:r>
              <a:rPr lang="en-US" altLang="en-US" sz="1200" baseline="0" dirty="0"/>
              <a:t> se u </a:t>
            </a:r>
            <a:r>
              <a:rPr lang="en-US" altLang="en-US" sz="1200" baseline="0" dirty="0" err="1"/>
              <a:t>medu</a:t>
            </a:r>
            <a:r>
              <a:rPr lang="en-US" altLang="en-US" sz="1200" baseline="0" dirty="0"/>
              <a:t>, </a:t>
            </a:r>
            <a:r>
              <a:rPr lang="en-US" altLang="en-US" sz="1200" baseline="0" dirty="0" err="1"/>
              <a:t>saharozi</a:t>
            </a:r>
            <a:r>
              <a:rPr lang="en-US" altLang="en-US" sz="1200" baseline="0" dirty="0"/>
              <a:t>, </a:t>
            </a:r>
            <a:r>
              <a:rPr lang="en-US" altLang="en-US" sz="1200" baseline="0" dirty="0" err="1"/>
              <a:t>polisaharidu</a:t>
            </a:r>
            <a:r>
              <a:rPr lang="en-US" altLang="en-US" sz="1200" baseline="0" dirty="0"/>
              <a:t> </a:t>
            </a:r>
            <a:r>
              <a:rPr lang="en-US" altLang="en-US" sz="1200" baseline="0" dirty="0" err="1"/>
              <a:t>inulinu</a:t>
            </a:r>
            <a:r>
              <a:rPr lang="en-US" altLang="en-US" sz="1200" baseline="0" dirty="0"/>
              <a:t>, </a:t>
            </a:r>
            <a:r>
              <a:rPr lang="en-US" altLang="en-US" sz="1200" baseline="0" dirty="0" err="1"/>
              <a:t>plodovima</a:t>
            </a:r>
            <a:r>
              <a:rPr lang="en-US" altLang="en-US" sz="1200" baseline="0" dirty="0"/>
              <a:t> </a:t>
            </a:r>
            <a:r>
              <a:rPr lang="en-US" altLang="en-US" sz="1200" baseline="0" dirty="0" err="1"/>
              <a:t>biljaka</a:t>
            </a:r>
            <a:r>
              <a:rPr lang="en-US" altLang="en-US" sz="1200" baseline="0"/>
              <a:t>.</a:t>
            </a:r>
            <a:endParaRPr lang="en-US" altLang="en-US" sz="1200" baseline="0" dirty="0"/>
          </a:p>
        </p:txBody>
      </p:sp>
      <p:pic>
        <p:nvPicPr>
          <p:cNvPr id="11" name="Picture 5" descr="https://encrypted-tbn3.gstatic.com/images?q=tbn:ANd9GcRxEjBLqqroyXNbhGoWQaPSdxkxuWwbuCCdpnFNGGAyUS0PSeZ7cQ"/>
          <p:cNvPicPr>
            <a:picLocks noChangeAspect="1" noChangeArrowheads="1"/>
          </p:cNvPicPr>
          <p:nvPr/>
        </p:nvPicPr>
        <p:blipFill>
          <a:blip r:embed="rId3" cstate="print"/>
          <a:srcRect t="44186" r="47461" b="9302"/>
          <a:stretch>
            <a:fillRect/>
          </a:stretch>
        </p:blipFill>
        <p:spPr bwMode="auto">
          <a:xfrm>
            <a:off x="3352800" y="5136553"/>
            <a:ext cx="2286000" cy="1693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1997611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81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278606" indent="-107156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42862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60007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77152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94297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111442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128587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145732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fld id="{CF44486D-446D-4431-B37D-E083BCB2CAC5}" type="slidenum">
              <a:rPr lang="en-US" altLang="en-US" sz="750" baseline="0">
                <a:solidFill>
                  <a:srgbClr val="FFFFFF"/>
                </a:solidFill>
                <a:latin typeface="Open Sans Semibold" pitchFamily="34" charset="0"/>
                <a:cs typeface="Open Sans Semibold" pitchFamily="34" charset="0"/>
                <a:sym typeface="Open Sans Semibold" pitchFamily="34" charset="0"/>
              </a:rPr>
              <a:pPr/>
              <a:t>54</a:t>
            </a:fld>
            <a:endParaRPr lang="en-US" altLang="en-US" sz="750" baseline="0">
              <a:solidFill>
                <a:srgbClr val="FFFFFF"/>
              </a:solidFill>
              <a:latin typeface="Open Sans Semibold" pitchFamily="34" charset="0"/>
              <a:cs typeface="Open Sans Semibold" pitchFamily="34" charset="0"/>
              <a:sym typeface="Open Sans Semibold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396" y="2148087"/>
            <a:ext cx="4254133" cy="2700318"/>
          </a:xfrm>
          <a:custGeom>
            <a:avLst/>
            <a:gdLst>
              <a:gd name="T0" fmla="*/ 663190 w 12834351"/>
              <a:gd name="T1" fmla="*/ 3184071 h 12789042"/>
              <a:gd name="T2" fmla="*/ 5051587 w 12834351"/>
              <a:gd name="T3" fmla="*/ 679809 h 12789042"/>
              <a:gd name="T4" fmla="*/ 10775224 w 12834351"/>
              <a:gd name="T5" fmla="*/ 114793 h 12789042"/>
              <a:gd name="T6" fmla="*/ 12749875 w 12834351"/>
              <a:gd name="T7" fmla="*/ 2589000 h 12789042"/>
              <a:gd name="T8" fmla="*/ 12118049 w 12834351"/>
              <a:gd name="T9" fmla="*/ 8301531 h 12789042"/>
              <a:gd name="T10" fmla="*/ 9817985 w 12834351"/>
              <a:gd name="T11" fmla="*/ 12321841 h 12789042"/>
              <a:gd name="T12" fmla="*/ 7582053 w 12834351"/>
              <a:gd name="T13" fmla="*/ 12545988 h 12789042"/>
              <a:gd name="T14" fmla="*/ 3840984 w 12834351"/>
              <a:gd name="T15" fmla="*/ 10335046 h 12789042"/>
              <a:gd name="T16" fmla="*/ 727323 w 12834351"/>
              <a:gd name="T17" fmla="*/ 6500081 h 12789042"/>
              <a:gd name="T18" fmla="*/ 31824 w 12834351"/>
              <a:gd name="T19" fmla="*/ 4747630 h 12789042"/>
              <a:gd name="T20" fmla="*/ 663190 w 12834351"/>
              <a:gd name="T21" fmla="*/ 3184071 h 127890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ln w="9525"/>
        </p:spPr>
      </p:pic>
      <p:sp>
        <p:nvSpPr>
          <p:cNvPr id="25604" name="Shape 82"/>
          <p:cNvSpPr>
            <a:spLocks noChangeArrowheads="1"/>
          </p:cNvSpPr>
          <p:nvPr/>
        </p:nvSpPr>
        <p:spPr bwMode="auto">
          <a:xfrm>
            <a:off x="668536" y="2685225"/>
            <a:ext cx="3536156" cy="50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742950" indent="-28575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11430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16002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20574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eaLnBrk="1">
              <a:lnSpc>
                <a:spcPct val="80000"/>
              </a:lnSpc>
            </a:pPr>
            <a:r>
              <a:rPr lang="en-US" altLang="en-US" sz="3750" b="1" baseline="0" dirty="0" err="1">
                <a:solidFill>
                  <a:srgbClr val="292B3A"/>
                </a:solidFill>
              </a:rPr>
              <a:t>Glukozamin</a:t>
            </a:r>
            <a:endParaRPr lang="en-US" altLang="en-US" sz="3750" b="1" baseline="0" dirty="0">
              <a:solidFill>
                <a:srgbClr val="292B3A"/>
              </a:solidFill>
            </a:endParaRPr>
          </a:p>
        </p:txBody>
      </p:sp>
      <p:sp>
        <p:nvSpPr>
          <p:cNvPr id="25606" name="Shape 85"/>
          <p:cNvSpPr>
            <a:spLocks/>
          </p:cNvSpPr>
          <p:nvPr/>
        </p:nvSpPr>
        <p:spPr bwMode="auto">
          <a:xfrm rot="19401480">
            <a:off x="4935736" y="1160859"/>
            <a:ext cx="4862513" cy="4776788"/>
          </a:xfrm>
          <a:custGeom>
            <a:avLst/>
            <a:gdLst>
              <a:gd name="T0" fmla="*/ 2147483646 w 21540"/>
              <a:gd name="T1" fmla="*/ 2147483646 h 21555"/>
              <a:gd name="T2" fmla="*/ 2147483646 w 21540"/>
              <a:gd name="T3" fmla="*/ 2147483646 h 21555"/>
              <a:gd name="T4" fmla="*/ 2147483646 w 21540"/>
              <a:gd name="T5" fmla="*/ 2147483646 h 21555"/>
              <a:gd name="T6" fmla="*/ 2147483646 w 21540"/>
              <a:gd name="T7" fmla="*/ 2147483646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 cap="flat">
            <a:solidFill>
              <a:srgbClr val="BECD3F"/>
            </a:solidFill>
            <a:prstDash val="solid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9050" tIns="19050" rIns="19050" bIns="19050" anchor="ctr"/>
          <a:lstStyle/>
          <a:p>
            <a:endParaRPr lang="en-US" sz="675"/>
          </a:p>
        </p:txBody>
      </p:sp>
      <p:sp>
        <p:nvSpPr>
          <p:cNvPr id="25607" name="Shape 86"/>
          <p:cNvSpPr>
            <a:spLocks/>
          </p:cNvSpPr>
          <p:nvPr/>
        </p:nvSpPr>
        <p:spPr bwMode="auto">
          <a:xfrm rot="18340212">
            <a:off x="4935736" y="1160859"/>
            <a:ext cx="4862513" cy="4776788"/>
          </a:xfrm>
          <a:custGeom>
            <a:avLst/>
            <a:gdLst>
              <a:gd name="T0" fmla="*/ 2147483646 w 21540"/>
              <a:gd name="T1" fmla="*/ 2147483646 h 21555"/>
              <a:gd name="T2" fmla="*/ 2147483646 w 21540"/>
              <a:gd name="T3" fmla="*/ 2147483646 h 21555"/>
              <a:gd name="T4" fmla="*/ 2147483646 w 21540"/>
              <a:gd name="T5" fmla="*/ 2147483646 h 21555"/>
              <a:gd name="T6" fmla="*/ 2147483646 w 21540"/>
              <a:gd name="T7" fmla="*/ 2147483646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 cap="flat">
            <a:solidFill>
              <a:srgbClr val="FF8D09"/>
            </a:solidFill>
            <a:prstDash val="solid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9050" tIns="19050" rIns="19050" bIns="19050" anchor="ctr"/>
          <a:lstStyle/>
          <a:p>
            <a:endParaRPr lang="en-US" sz="675"/>
          </a:p>
        </p:txBody>
      </p:sp>
      <p:sp>
        <p:nvSpPr>
          <p:cNvPr id="10" name="Shape 83"/>
          <p:cNvSpPr>
            <a:spLocks noChangeArrowheads="1"/>
          </p:cNvSpPr>
          <p:nvPr/>
        </p:nvSpPr>
        <p:spPr bwMode="auto">
          <a:xfrm>
            <a:off x="683419" y="3449836"/>
            <a:ext cx="3170634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/>
          <a:lstStyle>
            <a:lvl1pPr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742950" indent="-28575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11430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16002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20574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eaLnBrk="1"/>
            <a:r>
              <a:rPr lang="en-US" altLang="en-US" sz="1200" baseline="0" dirty="0"/>
              <a:t>U </a:t>
            </a:r>
            <a:r>
              <a:rPr lang="en-US" altLang="en-US" sz="1200" baseline="0" dirty="0" err="1"/>
              <a:t>prirodi</a:t>
            </a:r>
            <a:r>
              <a:rPr lang="en-US" altLang="en-US" sz="1200" baseline="0" dirty="0"/>
              <a:t> se </a:t>
            </a:r>
            <a:r>
              <a:rPr lang="en-US" altLang="en-US" sz="1200" baseline="0" dirty="0" err="1"/>
              <a:t>nalazi</a:t>
            </a:r>
            <a:r>
              <a:rPr lang="en-US" altLang="en-US" sz="1200" baseline="0" dirty="0"/>
              <a:t> </a:t>
            </a:r>
            <a:r>
              <a:rPr lang="en-US" altLang="en-US" sz="1200" baseline="0" dirty="0" err="1"/>
              <a:t>kao</a:t>
            </a:r>
            <a:r>
              <a:rPr lang="en-US" altLang="en-US" sz="1200" baseline="0" dirty="0"/>
              <a:t> N</a:t>
            </a:r>
            <a:r>
              <a:rPr lang="sr-Latn-RS" altLang="en-US" sz="1200" baseline="0" dirty="0"/>
              <a:t>-acetil derivat. </a:t>
            </a:r>
          </a:p>
          <a:p>
            <a:pPr eaLnBrk="1"/>
            <a:endParaRPr lang="sr-Latn-RS" altLang="en-US" sz="1200" baseline="0" dirty="0"/>
          </a:p>
          <a:p>
            <a:pPr eaLnBrk="1"/>
            <a:r>
              <a:rPr lang="sr-Latn-RS" altLang="en-US" sz="1200" baseline="0" dirty="0"/>
              <a:t>Ulazi u sastav polisaharida hitozina i hitina koji se nalaze u ljušturama morskih rakova i insekata.</a:t>
            </a:r>
          </a:p>
          <a:p>
            <a:pPr eaLnBrk="1"/>
            <a:endParaRPr lang="sr-Latn-RS" altLang="en-US" sz="1200" baseline="0" dirty="0"/>
          </a:p>
          <a:p>
            <a:pPr eaLnBrk="1"/>
            <a:r>
              <a:rPr lang="sr-Latn-RS" altLang="en-US" sz="1200" baseline="0" dirty="0"/>
              <a:t>Koristi se kao suplement u ishrani</a:t>
            </a:r>
            <a:endParaRPr lang="en-US" altLang="en-US" sz="1200" baseline="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381" y="4967288"/>
            <a:ext cx="198120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786687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81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278606" indent="-107156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42862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60007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77152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94297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111442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128587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145732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fld id="{CF44486D-446D-4431-B37D-E083BCB2CAC5}" type="slidenum">
              <a:rPr lang="en-US" altLang="en-US" sz="750" baseline="0">
                <a:solidFill>
                  <a:srgbClr val="FFFFFF"/>
                </a:solidFill>
                <a:latin typeface="Open Sans Semibold" pitchFamily="34" charset="0"/>
                <a:cs typeface="Open Sans Semibold" pitchFamily="34" charset="0"/>
                <a:sym typeface="Open Sans Semibold" pitchFamily="34" charset="0"/>
              </a:rPr>
              <a:pPr/>
              <a:t>55</a:t>
            </a:fld>
            <a:endParaRPr lang="en-US" altLang="en-US" sz="750" baseline="0">
              <a:solidFill>
                <a:srgbClr val="FFFFFF"/>
              </a:solidFill>
              <a:latin typeface="Open Sans Semibold" pitchFamily="34" charset="0"/>
              <a:cs typeface="Open Sans Semibold" pitchFamily="34" charset="0"/>
              <a:sym typeface="Open Sans Semibold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396" y="2148087"/>
            <a:ext cx="4254133" cy="2700318"/>
          </a:xfrm>
          <a:custGeom>
            <a:avLst/>
            <a:gdLst>
              <a:gd name="T0" fmla="*/ 663190 w 12834351"/>
              <a:gd name="T1" fmla="*/ 3184071 h 12789042"/>
              <a:gd name="T2" fmla="*/ 5051587 w 12834351"/>
              <a:gd name="T3" fmla="*/ 679809 h 12789042"/>
              <a:gd name="T4" fmla="*/ 10775224 w 12834351"/>
              <a:gd name="T5" fmla="*/ 114793 h 12789042"/>
              <a:gd name="T6" fmla="*/ 12749875 w 12834351"/>
              <a:gd name="T7" fmla="*/ 2589000 h 12789042"/>
              <a:gd name="T8" fmla="*/ 12118049 w 12834351"/>
              <a:gd name="T9" fmla="*/ 8301531 h 12789042"/>
              <a:gd name="T10" fmla="*/ 9817985 w 12834351"/>
              <a:gd name="T11" fmla="*/ 12321841 h 12789042"/>
              <a:gd name="T12" fmla="*/ 7582053 w 12834351"/>
              <a:gd name="T13" fmla="*/ 12545988 h 12789042"/>
              <a:gd name="T14" fmla="*/ 3840984 w 12834351"/>
              <a:gd name="T15" fmla="*/ 10335046 h 12789042"/>
              <a:gd name="T16" fmla="*/ 727323 w 12834351"/>
              <a:gd name="T17" fmla="*/ 6500081 h 12789042"/>
              <a:gd name="T18" fmla="*/ 31824 w 12834351"/>
              <a:gd name="T19" fmla="*/ 4747630 h 12789042"/>
              <a:gd name="T20" fmla="*/ 663190 w 12834351"/>
              <a:gd name="T21" fmla="*/ 3184071 h 127890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ln w="9525"/>
        </p:spPr>
      </p:pic>
      <p:sp>
        <p:nvSpPr>
          <p:cNvPr id="25604" name="Shape 82"/>
          <p:cNvSpPr>
            <a:spLocks noChangeArrowheads="1"/>
          </p:cNvSpPr>
          <p:nvPr/>
        </p:nvSpPr>
        <p:spPr bwMode="auto">
          <a:xfrm>
            <a:off x="668536" y="2685225"/>
            <a:ext cx="3536156" cy="50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742950" indent="-28575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11430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16002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20574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eaLnBrk="1">
              <a:lnSpc>
                <a:spcPct val="80000"/>
              </a:lnSpc>
            </a:pPr>
            <a:r>
              <a:rPr lang="sr-Latn-RS" altLang="en-US" sz="3750" b="1" baseline="0" dirty="0">
                <a:solidFill>
                  <a:srgbClr val="292B3A"/>
                </a:solidFill>
              </a:rPr>
              <a:t>Galakozamin</a:t>
            </a:r>
            <a:endParaRPr lang="en-US" altLang="en-US" sz="3750" b="1" baseline="0" dirty="0">
              <a:solidFill>
                <a:srgbClr val="292B3A"/>
              </a:solidFill>
            </a:endParaRPr>
          </a:p>
        </p:txBody>
      </p:sp>
      <p:sp>
        <p:nvSpPr>
          <p:cNvPr id="25606" name="Shape 85"/>
          <p:cNvSpPr>
            <a:spLocks/>
          </p:cNvSpPr>
          <p:nvPr/>
        </p:nvSpPr>
        <p:spPr bwMode="auto">
          <a:xfrm rot="19401480">
            <a:off x="4935736" y="1160859"/>
            <a:ext cx="4862513" cy="4776788"/>
          </a:xfrm>
          <a:custGeom>
            <a:avLst/>
            <a:gdLst>
              <a:gd name="T0" fmla="*/ 2147483646 w 21540"/>
              <a:gd name="T1" fmla="*/ 2147483646 h 21555"/>
              <a:gd name="T2" fmla="*/ 2147483646 w 21540"/>
              <a:gd name="T3" fmla="*/ 2147483646 h 21555"/>
              <a:gd name="T4" fmla="*/ 2147483646 w 21540"/>
              <a:gd name="T5" fmla="*/ 2147483646 h 21555"/>
              <a:gd name="T6" fmla="*/ 2147483646 w 21540"/>
              <a:gd name="T7" fmla="*/ 2147483646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 cap="flat">
            <a:solidFill>
              <a:srgbClr val="BECD3F"/>
            </a:solidFill>
            <a:prstDash val="solid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9050" tIns="19050" rIns="19050" bIns="19050" anchor="ctr"/>
          <a:lstStyle/>
          <a:p>
            <a:endParaRPr lang="en-US" sz="675"/>
          </a:p>
        </p:txBody>
      </p:sp>
      <p:sp>
        <p:nvSpPr>
          <p:cNvPr id="25607" name="Shape 86"/>
          <p:cNvSpPr>
            <a:spLocks/>
          </p:cNvSpPr>
          <p:nvPr/>
        </p:nvSpPr>
        <p:spPr bwMode="auto">
          <a:xfrm rot="18340212">
            <a:off x="4935736" y="1160859"/>
            <a:ext cx="4862513" cy="4776788"/>
          </a:xfrm>
          <a:custGeom>
            <a:avLst/>
            <a:gdLst>
              <a:gd name="T0" fmla="*/ 2147483646 w 21540"/>
              <a:gd name="T1" fmla="*/ 2147483646 h 21555"/>
              <a:gd name="T2" fmla="*/ 2147483646 w 21540"/>
              <a:gd name="T3" fmla="*/ 2147483646 h 21555"/>
              <a:gd name="T4" fmla="*/ 2147483646 w 21540"/>
              <a:gd name="T5" fmla="*/ 2147483646 h 21555"/>
              <a:gd name="T6" fmla="*/ 2147483646 w 21540"/>
              <a:gd name="T7" fmla="*/ 2147483646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 cap="flat">
            <a:solidFill>
              <a:srgbClr val="FF8D09"/>
            </a:solidFill>
            <a:prstDash val="solid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9050" tIns="19050" rIns="19050" bIns="19050" anchor="ctr"/>
          <a:lstStyle/>
          <a:p>
            <a:endParaRPr lang="en-US" sz="675"/>
          </a:p>
        </p:txBody>
      </p:sp>
      <p:sp>
        <p:nvSpPr>
          <p:cNvPr id="10" name="Shape 83"/>
          <p:cNvSpPr>
            <a:spLocks noChangeArrowheads="1"/>
          </p:cNvSpPr>
          <p:nvPr/>
        </p:nvSpPr>
        <p:spPr bwMode="auto">
          <a:xfrm>
            <a:off x="683419" y="3449836"/>
            <a:ext cx="3170634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/>
          <a:lstStyle>
            <a:lvl1pPr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742950" indent="-28575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11430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16002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20574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eaLnBrk="1"/>
            <a:r>
              <a:rPr lang="sr-Latn-RS" altLang="en-US" sz="1200" baseline="0" dirty="0"/>
              <a:t>Nalazi se u polisaharidima, glikolipidima i glikoproteinskim gormonima.</a:t>
            </a:r>
            <a:endParaRPr lang="en-US" altLang="en-US" sz="1200" baseline="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029200"/>
            <a:ext cx="1908175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796273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81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312039" indent="-120015" eaLnBrk="0" hangingPunct="0"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480060" indent="-96012" eaLnBrk="0" hangingPunct="0"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672084" indent="-96012" eaLnBrk="0" hangingPunct="0"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864108" indent="-96012" eaLnBrk="0" hangingPunct="0"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1056132" indent="-96012" defTabSz="346710" eaLnBrk="0" fontAlgn="base" hangingPunct="0">
              <a:spcBef>
                <a:spcPct val="0"/>
              </a:spcBef>
              <a:spcAft>
                <a:spcPct val="0"/>
              </a:spcAft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1248156" indent="-96012" defTabSz="346710" eaLnBrk="0" fontAlgn="base" hangingPunct="0">
              <a:spcBef>
                <a:spcPct val="0"/>
              </a:spcBef>
              <a:spcAft>
                <a:spcPct val="0"/>
              </a:spcAft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1440180" indent="-96012" defTabSz="346710" eaLnBrk="0" fontAlgn="base" hangingPunct="0">
              <a:spcBef>
                <a:spcPct val="0"/>
              </a:spcBef>
              <a:spcAft>
                <a:spcPct val="0"/>
              </a:spcAft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1632204" indent="-96012" defTabSz="346710" eaLnBrk="0" fontAlgn="base" hangingPunct="0">
              <a:spcBef>
                <a:spcPct val="0"/>
              </a:spcBef>
              <a:spcAft>
                <a:spcPct val="0"/>
              </a:spcAft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eaLnBrk="1"/>
            <a:fld id="{E490D976-FB23-4722-9312-BCD5FEA2EC8C}" type="slidenum">
              <a:rPr lang="en-US" altLang="en-US" sz="800" baseline="0">
                <a:solidFill>
                  <a:srgbClr val="FFFFFF"/>
                </a:solidFill>
                <a:latin typeface="Open Sans Semibold" pitchFamily="34" charset="0"/>
                <a:cs typeface="Open Sans Semibold" pitchFamily="34" charset="0"/>
                <a:sym typeface="Open Sans Semibold" pitchFamily="34" charset="0"/>
              </a:rPr>
              <a:pPr eaLnBrk="1"/>
              <a:t>56</a:t>
            </a:fld>
            <a:endParaRPr lang="en-US" altLang="en-US" sz="800" baseline="0">
              <a:solidFill>
                <a:srgbClr val="FFFFFF"/>
              </a:solidFill>
              <a:latin typeface="Open Sans Semibold" pitchFamily="34" charset="0"/>
              <a:cs typeface="Open Sans Semibold" pitchFamily="34" charset="0"/>
              <a:sym typeface="Open Sans Semibold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1276">
            <a:off x="3914136" y="1371601"/>
            <a:ext cx="5540617" cy="3687028"/>
          </a:xfrm>
          <a:custGeom>
            <a:avLst/>
            <a:gdLst>
              <a:gd name="T0" fmla="*/ 663190 w 12834351"/>
              <a:gd name="T1" fmla="*/ 3184071 h 12789042"/>
              <a:gd name="T2" fmla="*/ 5051587 w 12834351"/>
              <a:gd name="T3" fmla="*/ 679809 h 12789042"/>
              <a:gd name="T4" fmla="*/ 10775224 w 12834351"/>
              <a:gd name="T5" fmla="*/ 114793 h 12789042"/>
              <a:gd name="T6" fmla="*/ 12749875 w 12834351"/>
              <a:gd name="T7" fmla="*/ 2589000 h 12789042"/>
              <a:gd name="T8" fmla="*/ 12118049 w 12834351"/>
              <a:gd name="T9" fmla="*/ 8301531 h 12789042"/>
              <a:gd name="T10" fmla="*/ 9817985 w 12834351"/>
              <a:gd name="T11" fmla="*/ 12321841 h 12789042"/>
              <a:gd name="T12" fmla="*/ 7582053 w 12834351"/>
              <a:gd name="T13" fmla="*/ 12545988 h 12789042"/>
              <a:gd name="T14" fmla="*/ 3840984 w 12834351"/>
              <a:gd name="T15" fmla="*/ 10335046 h 12789042"/>
              <a:gd name="T16" fmla="*/ 727323 w 12834351"/>
              <a:gd name="T17" fmla="*/ 6500081 h 12789042"/>
              <a:gd name="T18" fmla="*/ 31824 w 12834351"/>
              <a:gd name="T19" fmla="*/ 4747630 h 12789042"/>
              <a:gd name="T20" fmla="*/ 663190 w 12834351"/>
              <a:gd name="T21" fmla="*/ 3184071 h 127890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ln w="9525"/>
        </p:spPr>
      </p:pic>
      <p:sp>
        <p:nvSpPr>
          <p:cNvPr id="21508" name="Shape 82"/>
          <p:cNvSpPr>
            <a:spLocks noChangeArrowheads="1"/>
          </p:cNvSpPr>
          <p:nvPr/>
        </p:nvSpPr>
        <p:spPr bwMode="auto">
          <a:xfrm>
            <a:off x="668536" y="2489985"/>
            <a:ext cx="3536156" cy="57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1336" tIns="21336" rIns="21336" bIns="21336" anchor="ctr">
            <a:spAutoFit/>
          </a:bodyPr>
          <a:lstStyle/>
          <a:p>
            <a:pPr hangingPunct="0">
              <a:lnSpc>
                <a:spcPct val="80000"/>
              </a:lnSpc>
            </a:pPr>
            <a:r>
              <a:rPr lang="sr-Latn-RS" altLang="en-US" sz="4200" b="1" dirty="0">
                <a:solidFill>
                  <a:srgbClr val="292B3A"/>
                </a:solidFill>
              </a:rPr>
              <a:t>Oligosaharidi</a:t>
            </a:r>
            <a:endParaRPr lang="en-US" altLang="en-US" sz="4200" b="1" dirty="0">
              <a:solidFill>
                <a:srgbClr val="292B3A"/>
              </a:solidFill>
            </a:endParaRPr>
          </a:p>
        </p:txBody>
      </p:sp>
      <p:sp>
        <p:nvSpPr>
          <p:cNvPr id="16389" name="Shape 83"/>
          <p:cNvSpPr>
            <a:spLocks noChangeArrowheads="1"/>
          </p:cNvSpPr>
          <p:nvPr/>
        </p:nvSpPr>
        <p:spPr bwMode="auto">
          <a:xfrm>
            <a:off x="683419" y="3456782"/>
            <a:ext cx="3170634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1336" tIns="21336" rIns="21336" bIns="21336"/>
          <a:lstStyle>
            <a:lvl1pPr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742950" indent="-28575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11430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16002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20574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hangingPunct="0">
              <a:defRPr/>
            </a:pPr>
            <a:endParaRPr lang="en-US" altLang="en-US" sz="1300" baseline="0" dirty="0"/>
          </a:p>
          <a:p>
            <a:pPr hangingPunct="0">
              <a:defRPr/>
            </a:pPr>
            <a:r>
              <a:rPr lang="sr-Latn-RS" altLang="en-US" sz="2000" b="1" baseline="0" dirty="0">
                <a:solidFill>
                  <a:srgbClr val="92D050"/>
                </a:solidFill>
              </a:rPr>
              <a:t>2-10 ostataka šećera</a:t>
            </a:r>
            <a:endParaRPr lang="en-US" altLang="en-US" sz="2000" b="1" baseline="0" dirty="0">
              <a:solidFill>
                <a:srgbClr val="92D050"/>
              </a:solidFill>
            </a:endParaRPr>
          </a:p>
          <a:p>
            <a:pPr hangingPunct="0">
              <a:defRPr/>
            </a:pPr>
            <a:endParaRPr lang="en-US" altLang="en-US" sz="1300" baseline="0" dirty="0"/>
          </a:p>
          <a:p>
            <a:pPr hangingPunct="0">
              <a:defRPr/>
            </a:pPr>
            <a:r>
              <a:rPr lang="sr-Latn-RS" altLang="en-US" sz="1300" baseline="0" dirty="0"/>
              <a:t>Biljnog i životinjskog porijekla</a:t>
            </a:r>
            <a:endParaRPr lang="en-US" altLang="en-US" sz="1300" baseline="0" dirty="0"/>
          </a:p>
          <a:p>
            <a:pPr hangingPunct="0">
              <a:defRPr/>
            </a:pPr>
            <a:endParaRPr lang="en-US" altLang="en-US" sz="1300" baseline="0" dirty="0"/>
          </a:p>
          <a:p>
            <a:pPr hangingPunct="0">
              <a:defRPr/>
            </a:pPr>
            <a:r>
              <a:rPr lang="sr-Latn-RS" altLang="en-US" sz="1300" baseline="0" dirty="0"/>
              <a:t>Čvrste ili sirupaste supstance, gradivni materijal</a:t>
            </a:r>
          </a:p>
          <a:p>
            <a:pPr hangingPunct="0">
              <a:defRPr/>
            </a:pPr>
            <a:endParaRPr lang="sr-Latn-RS" altLang="en-US" sz="13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>
              <a:defRPr/>
            </a:pPr>
            <a:r>
              <a:rPr lang="sr-Latn-RS" altLang="en-US" sz="1300" baseline="0" dirty="0">
                <a:ea typeface="Open Sans" pitchFamily="34" charset="0"/>
                <a:cs typeface="Open Sans" pitchFamily="34" charset="0"/>
              </a:rPr>
              <a:t>Rastvorni u vodi, nižim alkoholima ili sirćetnoj kiselini</a:t>
            </a:r>
          </a:p>
          <a:p>
            <a:pPr hangingPunct="0">
              <a:defRPr/>
            </a:pPr>
            <a:endParaRPr lang="sr-Latn-RS" altLang="en-US" sz="1300" baseline="0" dirty="0">
              <a:ea typeface="Open Sans" pitchFamily="34" charset="0"/>
              <a:cs typeface="Open Sans" pitchFamily="34" charset="0"/>
            </a:endParaRPr>
          </a:p>
          <a:p>
            <a:pPr hangingPunct="0">
              <a:defRPr/>
            </a:pPr>
            <a:r>
              <a:rPr lang="sr-Latn-RS" altLang="en-US" sz="1300" baseline="0" dirty="0">
                <a:ea typeface="Open Sans" pitchFamily="34" charset="0"/>
                <a:cs typeface="Open Sans" pitchFamily="34" charset="0"/>
              </a:rPr>
              <a:t>Hidrolizom u blago kiselim ili enzimskim uslovima daju monosaharide.</a:t>
            </a:r>
            <a:endParaRPr lang="en-US" altLang="en-US" sz="1300" baseline="0" dirty="0">
              <a:ea typeface="Open Sans" pitchFamily="34" charset="0"/>
              <a:cs typeface="Open Sans" pitchFamily="34" charset="0"/>
            </a:endParaRPr>
          </a:p>
          <a:p>
            <a:pPr hangingPunct="0">
              <a:defRPr/>
            </a:pPr>
            <a:endParaRPr lang="en-US" altLang="en-US" sz="1300" baseline="0" dirty="0"/>
          </a:p>
          <a:p>
            <a:pPr hangingPunct="0">
              <a:defRPr/>
            </a:pPr>
            <a:endParaRPr lang="en-US" altLang="en-US" sz="1300" baseline="0" dirty="0"/>
          </a:p>
          <a:p>
            <a:pPr hangingPunct="0">
              <a:defRPr/>
            </a:pPr>
            <a:endParaRPr lang="en-US" altLang="en-US" sz="1300" baseline="0" dirty="0"/>
          </a:p>
        </p:txBody>
      </p:sp>
      <p:sp>
        <p:nvSpPr>
          <p:cNvPr id="21510" name="Shape 85"/>
          <p:cNvSpPr>
            <a:spLocks/>
          </p:cNvSpPr>
          <p:nvPr/>
        </p:nvSpPr>
        <p:spPr bwMode="auto">
          <a:xfrm rot="-2198520">
            <a:off x="4935736" y="404812"/>
            <a:ext cx="4862513" cy="6369050"/>
          </a:xfrm>
          <a:custGeom>
            <a:avLst/>
            <a:gdLst>
              <a:gd name="T0" fmla="*/ 2147483647 w 21540"/>
              <a:gd name="T1" fmla="*/ 2147483647 h 21555"/>
              <a:gd name="T2" fmla="*/ 2147483647 w 21540"/>
              <a:gd name="T3" fmla="*/ 2147483647 h 21555"/>
              <a:gd name="T4" fmla="*/ 2147483647 w 21540"/>
              <a:gd name="T5" fmla="*/ 2147483647 h 21555"/>
              <a:gd name="T6" fmla="*/ 2147483647 w 21540"/>
              <a:gd name="T7" fmla="*/ 2147483647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 cap="flat">
            <a:solidFill>
              <a:srgbClr val="BECD3F"/>
            </a:solidFill>
            <a:prstDash val="solid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1336" tIns="21336" rIns="21336" bIns="21336" anchor="ctr"/>
          <a:lstStyle/>
          <a:p>
            <a:endParaRPr lang="en-US"/>
          </a:p>
        </p:txBody>
      </p:sp>
      <p:sp>
        <p:nvSpPr>
          <p:cNvPr id="21511" name="Shape 86"/>
          <p:cNvSpPr>
            <a:spLocks/>
          </p:cNvSpPr>
          <p:nvPr/>
        </p:nvSpPr>
        <p:spPr bwMode="auto">
          <a:xfrm rot="-3259788">
            <a:off x="4125317" y="1200943"/>
            <a:ext cx="6483350" cy="4776788"/>
          </a:xfrm>
          <a:custGeom>
            <a:avLst/>
            <a:gdLst>
              <a:gd name="T0" fmla="*/ 2147483647 w 21540"/>
              <a:gd name="T1" fmla="*/ 2147483647 h 21555"/>
              <a:gd name="T2" fmla="*/ 2147483647 w 21540"/>
              <a:gd name="T3" fmla="*/ 2147483647 h 21555"/>
              <a:gd name="T4" fmla="*/ 2147483647 w 21540"/>
              <a:gd name="T5" fmla="*/ 2147483647 h 21555"/>
              <a:gd name="T6" fmla="*/ 2147483647 w 21540"/>
              <a:gd name="T7" fmla="*/ 2147483647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 cap="flat">
            <a:solidFill>
              <a:srgbClr val="FF8D09"/>
            </a:solidFill>
            <a:prstDash val="solid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1336" tIns="21336" rIns="21336" bIns="21336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85402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ile:Maltose2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9269" y="1147762"/>
            <a:ext cx="3038475" cy="2047876"/>
          </a:xfrm>
          <a:prstGeom prst="rect">
            <a:avLst/>
          </a:prstGeom>
          <a:noFill/>
        </p:spPr>
      </p:pic>
      <p:sp>
        <p:nvSpPr>
          <p:cNvPr id="46084" name="AutoShape 4" descr="data:image/jpeg;base64,/9j/4AAQSkZJRgABAQAAAQABAAD/2wCEAAkGBxMTEhMUEhIWFRUXGBUaGBUYGRsZGRcfHBoYGBoaGiAZHCggHRwlGxccIjgiJSwrLi4uGh83ODMtNygvLisBCgoKDQwMFA0PDisZHRkrLCs3KysrKysrLCssLCwrKys3KyssKysrLCw3LCsrKysrKysrKyssKyw3KysrKzcrK//AABEIAIgBAQMBIgACEQEDEQH/xAAcAAEAAgMBAQEAAAAAAAAAAAAABQYDBAcBAgj/xABFEAACAQMCAwMGCQkIAwEAAAABAgMABBESIQUGMRNBURQiMkJh0QcWUlNUcYGSkxUXIzVykbGy0iQzYnN0oaLBNIKzY//EABUBAQEAAAAAAAAAAAAAAAAAAAAB/8QAFBEBAAAAAAAAAAAAAAAAAAAAAP/aAAwDAQACEQMRAD8A7jSlKBSlKCB47x6SOaO2toRNcSKXwzaEjQHGt2AJ67AAZOD0rHwzjF0LgW93bqpdWeOaFmeNtONStqUFGGR16/ZUdf3SWnFhLOwSK5t1jSRtkDxuWKEnYEq2Rnrg+FSq8zxPdpawYmJR3ldGBWEDAXVjO7EnA9hoM3KnGDd24mZAhLyrpByPMkZAckd+nP205X4ybqOV2QJonniwDnIjcoG6dTjOKqHIfLSTWgkM90hMtx5sc8iIMTSDZVOB0rZ5DgmFrJHBIFAvbwPK/nuFWR9xq2ZyQBk+JO9BZuZOOeTCNUjM08z6IYgdOpsEksxB0oqgknB2HQ1Fz8w3lsUa+t4hA7KrSwyM3YljhdasoyuTgsDt4VCXHE2EtlfTsHt4ZbqBrhVwpSTsxHOQM4XUhQsNt9WwNSXPvGIJrRrWCVJp7nTHHHGwc7suXOk7Ko3JPhQTlrxkvfT2ugBYoopA+dzrLgjGNsaf96Lxo/lBrTQMC2SbXnfLSSR6ceHmZz7aqy8EWbi1yjSzJotbTeKVoyd5BvpO/Ss/BOGrb8alRZJZAbGJsyyNI288wwCxzjbp7T40F7pSlApSlApSlArx2ABJ2A3Ne1q8UtzJDLGDgujqD4ZUj/ugrVrzDfXKGeztYTBv2ZllZXnAONShUIQHGxJORg99bHxrJjsnEDIbicQukmVaI+fq7vOwU2PQjetTkvmO2jsIUmmjhktoxFNG7BWjaMaW2O+DjI8QRUbx++8vh4a5SSFZb0BSGKuUAkCyKRgrqAyPYRQWzmbjBtUhZUDdpPFEQTjAc4J+sVMVzvm/l1IFtXWe5c+V2w0yzvIu7HuY4z7anOMX11C6sZEPaXCRxWoUEyISAx1elrCapDjYBce2gNx+6nllSxgiaOJijzzOVVnGNSxqiknGcFiRv3V7ac0uYrsTQdlc2qFni1akYFSyOjYGUbB3xsQR3VH8kcQitVns7iVIpopp3w5CdokkjSJIurGpcNjboVI7q0bq4W5m4ndQnVAlmbcSj0ZHGt30n1guQMjvJ8KC6WPES9olxpALQrJpzsCUDYzXxyxxQ3Vpb3BUIZY0cqDkLqGcZ76qvCuVIzw+J/KbsE2yNgXMgXeMHAGcY9lTXwb/AKrsP9PF/KKCyUpSgUpSgUpSgUpSgUpSg1eJxq0UgdFcaWOlgGU4GRkHY1pcpqnkkDrHHGZI0dhGgRSSoJOFFb/EP7qT9h/4GtDlD/wbT/Ji/lFBJwQqg0ooUb7KABvudh7aheZOAvPEIoZI4ULlpVMWpZgc5VgrpsTud9+h61PUoNLhltIseid45DuBojMaacABdJdvb3/ZX1Z8MhiJMUMcZPUoiqT9ekb1t0oMawKGLhVDEAFsDJA6AnqRTsF1a9K68adWBqxnOM9cZJOPbWSlApSlApSlApSlApSlBXuLwxG9tVaCF+0WYlnjVn8wKVwSMjrU7JAradSqdJyuQDpPiM9D7ahOKfrCy/Yuf5UqfoMc0CvgOobBBGQDgjoRnvHjVci4DdrdSXHlULa2wA1uxaOPI/RI3bADpknG53PQVZ6UGte8Ohmx20UcmOmtFbH1ahWUW6BdAVdGMacDTjwx0x7KyUoPhYlC6QoCgY042x0xjwxSGJUUKqhVAwFAwAPAAdK+6UClKUClKUClKUClKUClK8ZgASTgDck9BQYOIH9FJ+w/8DVb5W5ls0s7ZXu4FZYYwVMiAghQCCCdjTfibeHDwfqN4R/CAf8AP6utkFjF80n3R7qCP+NVj9Nt/wAVPfT41WP0y3/FT31IeQxfNp90e6nkMXzafdHuoNBOaLIkAXluSSAAJUySdgBvUP21zfXNykVy1tb2ziItGqGWWTSrtvIrKqKHUY0knxFWgWUfzafdHuqqQPJw+5ui0EsttcyduJIUMjRuURHR0XziCEBBAPfnFBscJvbi3vBZXMvbrJE0sExUK/mELJHIFAUkalIYAel02q1VRzel7tb+4je3tYEMMXaLh2aZk1yuo3jjGlRlsd5OKu4OdxQe0pSgUpSgUpSgUpUXx3jK26qApkmkOmGFfSkbr9igblugANBGcw3scN7ZPLIkaabganYKMlVwMmt/41WP0y3/ABU99Y+DcC0lprorNcyek2PMQd0cYPRR49WOSeuBKeQxfNp90e6gj/jVY/TLf8VPfT41WP0y3/FT31IeQxfNp90e6nkMXzafdHuoIXjXNsEdrNPbyRzsmhVRHBy8jCOMMVzgFmH2ZrTPAuICPtPyk5uMauz7KPybOPQ06e0092dee/2VI81cB8otJIoQqSExuhwANcbrImrHcSoB9hNaB5tm7PSOH3PlWMdlo/R6ume2/u9Gd85zjuztQS/K3GPK7WKcroZgQ6ZzpdWKOAe8BlP2VK1WuSY0t4hZM4NxEO0lGCMmVjIWTPpJqYrkeGOtWWgUpSgUpSgUpSgUpXjMACScAdSe6gMwAJJwBuSe6qpvxNvDh4/feEfwgH/P6urfibeHDx++8P8A1AP+f1dbWigAADAGwA6CgKoAAAwBsAOgr2q5xXjU7XPklmkZkVA8sspOiIMSEAVd2dsE4yAAK+LLjVzFcx216sX6YN2M8WoK7IMtGytkq2ncYJyAfCgs1KheVOLvcxyu6qpS4uIhpzuI5CgJz3kCvOWuMPcNeB1UdhcvCuM7qI4nBOT1zIf3Cgm6UpQfMkYYFWAKkEEEZBB2II7xVWRm4awViWsWICsdzaEnAVvGEno3q5wdtxa6+ZYwwKsAVIIIIyCDsQR3ig9Bz0r2qojtw1grEtYsQFc7m1JOAjeMJPRvVzg7bi1A56UHtKUoFKVF8e4ytuqgKZJpDphhX0pG6/YoG5boACaBx3jK26qApkmkOmGFfSkbr9igblugANYeBcGaNmnuGElzIMM49FF6iKMHog8erHc+AcC4M0bNPcMJLqQYZx6Ma9RFGD0QePVjknwEnfXaQxySyHSkas7HwCgkn9woM9KqNnf8UnjFxFHbRIw1RwSazIynddbrgIxG+MHGa8fnFmtbeaOMK73SW8sT5JjbUUcZGMkYyD3gg4oLfSoXm7i72tt2qKrN2tumGzjEkyRk7HqA5qaoFKUoInj3BhOFZG7KeMkxTAZKHvBHrI3Qr3/Xg188B4yZS0MyiK5ix2kecgjoJIz60bdx7uh3FTFRPHuDCcK6P2U8eTFMBkqT1Vh6yN0K9/sIBoJalQ/AeNGUtFMvZXMWO0izkEdBJGfWjbuPd0O4qYoFKUoFKUoFUb4SL9lktYTE01u63EtxEhwzpCYdv8S/pSSu2rTirzVb4r+teH/6e/8A5rSgmOEX8M8KS27q8TAaSvTHh7MdMVuVzLmSxn4PM99YprtZCDdWvRVPzqdy5HXbuGdul65e47BeQrNbvqU9R6ynvVh3EUFemvUsOI3EtydEF2kGiY+grx61MbnopIcEZ6718XXE4+IX1mtowljtZHmmmTdFPZvGkYboWOsnA6Bd+tXC+OI5DtsrHfcdDWnyzOXtLd2xqaKNjgADJUE7DYbmgpvJ3K9vcJcyShy3ll4PNldRtMwGysBUl8GlqsQ4lGmdK38oGSWP9zb9SdzVyAoBQe0pSgUpUTzNzDBYwNNO2APRUek57lUd5/hQZ+O8RgggkkuWVYgp1atwwO2nHrE9Md9Vfky/kiZIZY2iguNbWau2XQLv2LbbZTz1XJwAR3VF8rcNn4rMnEb9dMCHNpa9VHhK3yj4ZH+1XjmLhXlMDIG0SAh4pOuiRDqRvaAwGR3jIoJOlRnLvFPKIQ5GmRSUlT5Ei7Ov79x4gg99SdBp8Y4ilvDJNJ6KDOB1Y9FUeJJIAHiRVP5c4gYr1l4inZ3dwAYZC2qNkwD2EZIGllPVfWO+/QS039rvQnWCzYM/g85GVX6o1Ib9pl6ad9/mnl6K+t2gmBGd0celGw9F1PcQaCXqK5r4abmzuYFOGlikRT7SpA+zNUrlnnGW0uPybxU/pBgQ3XRZQfR1eBPTPjsd+vSqCocL57s1gUXEywTRqqy27nEiMBjTp6nJ6EdQRiqxxCxZ7JHnRoxd8TSXszlWVHchc96sVAPiM+NXziNwRe2iDGHWcnIBPmhSMHqOpqZIoOc89cqW0FqJYxIGWe0xqlkYb3EQOzMR0NdHrwjPWvaBSlKBSlc+5z54fthw/hoEt25Ks/VYR3k+LAde4d++1B78I3G40YLbqXvoFabUhx2EYGXMpwcow20H0sjpjNX2JsqD4gGqPPywljwi9UN2kzwzPPMfSlcqxJPfjJOBV3tvQX9kfwoMlKUoFKUoFVviv614f/p7/wDmtKnry5SJHkkbSiKWYnuAGSaqCcRvp+zvIuHwlVVuxWSYrOyPpLdEKoWCKdJz0G9Bc3QEEEAgggg7gg9Qa4nzRwe44FdeWWG9tIQHjOdK77Rv/hOTpbuyR9fRn5wVoLSeFCRPPHCyv5rRlmKOCN/OUgjHsra51v1htvPiWZJJIYWRjgESyLGT07tWfsoNfl/muDiFpJJCcMEbtIj6UZ0nY+I8D31v8of+Daf5MX8orhfNnL1xwW7WW3duxkJEb+IPWGTxOPHqN+oq8cF+Fmwgt4YXExaNEQkICMqADg6txtRXU6Vzn883Dvkz/cH9VPzzcO+TP9wf1UR0alc5/PNw75M/3B/VWtxH4ZrXs28mikeYjCK4Crk9MkEn7B1oLbzpzfBw6EvIdUhB7OEHDOf+lz1bu9vSua8n8Cn41dflDiB/s6HEcW+l8HOlf/zB6n1iMd1QnJnLk/Grt7m6cmJWHav8rG4hT5IwR06A+JzX6CtrdY0VEUKigBVGwAGwAorIqgDAGAO6vaUoiAltHgvVliUtFcDROo9R1UlJvqKjQf8A08DW1xbiZ7GQ2umaXZVVSCAzEKC+Dsqk5PsBqG5yXt7mysmJEMxleYAkdosS5EZx6pYjI7wCK1OdOAW9ratd2sSQT2oV0eNQuoAjVG2PSVlyMH2UFp4FwxbaBIgdRGSznq7sSzufaWJNSFY7eTUitjGoA4+sZrJQVvnvlGLiNuY3wsgyYpMZ0HwPip6Ef91zvkrnubh835P4mCFQ6VlJyY+9dXyoyOjdRt3dO0VTPhJ5IXiMOpMLcxj9G56MOpjb2HuPcd/GgkuIuGv7EqQQUuCCNwQVTBFWGvzpyNzS9hcKl6X7K27VRHjLRs+AVAPq7ZxXRfzzcO+TP9wf1UHRqVzn883Dvkz/AHB/VT883Dvkz/cH9VB0ahrnP55uHfJn+4P6qpnwg/CbJeKILJXSF8KzdJJCfUAHQdPac+HUJz4QPhGeSTyHhmXkZtDTL1JO2iL2+Ld3d4i2/BxySnDocthrmQZlk8O/Qp8B4953qM+CrkEWUYnnUG5denzKn1R/iPefsrodBB88/q69/wAib+Q1MW3oL+yP4VWuOcVknllsra3SfSoFw0rlIkDjIQ6QSzFTnAxgEeNZ+C8ekMxtLqAQzhNaaH1xyoCFJQkAggkZUjbI3NBYqVE8rcWN3axzsgQvr80HIGl2Trj/AA5r45V40buFpGQIRLNHgHP925QHoOuM0EzSlKCE524a9zYXUMfpyROF9pxsPt6VrcI5us2tVla4jjCoA6OwVoyowyMp3BBBGMd1WStKbhFuz9o0ETSfLKKW/eRmg5pLZl7O3Zw8S3XFFlUbo6pJIdJ8VYjzvZmpLnrl1IYInE9y5F1Z+bJO7rvPGNwxxXQpoFbGpVbSQwyAcEdCM9CPGk8CuMOqsMg4YAjIOQd+8Gg+LyzjlUpKiup6qwBH7jUZ8U7H6HB+GvuqapQQvxTsfocH4a+6nxTsfocH4a+6pqlBC/FOx+hwfhr7qhuc+WbNLC7dLWFGWGQqyooZTpOCCBsaudQXPX6uvP8AIl/lNBv8EsI4IIooUCIqjCj95+0net6sVr6Cfsr/AArLQKUpQQvM3AzciJ4pOyngftIZcagDgqVZcjUjKSpGR1qMveCX13ojvJbdLcMrSJAHLTaSGCkuRoXUATgEnGPbVtpQeAV7SlApSlBG3vALWZy8ttE7nGWZAScbDcjwFa/xTsfocH4a+6pqlBC/FOx+hwfhr7qfFOx+hwfhr7qmqUEL8U7H6HB+GvuqHt+XLVOKIyQRr2dvrQKoADFypbA21Y2z3Vcqgl/WTf6Uf/Q0E7SlKCl8EvI7S/v4bh1jM8onhZzpWRSiKwBOxZWXBHhjxo94l3xWA27CRLWKYyyqcoGkAVI9Q2LYy2B0A36irZeWUUq6ZY0kXrpdQw+vBFfdtbJGoSNFRR0VQFA+wbUFB5D5aSWxhkNxdKWMvmpO6KP0sg2AOB0qU+C1MWTAEnFxdDJOScSsNz3mrXBCqKFRQqjOFUAAZOTsPaaQQKgwiqoyThQAMncnbvJoMlKUoFKUoFKUoFKUoFKUoFQvOahrK4jLohkjdFMjBFyQQASamqpPALCO8u7+e5jWVoZzbwq41LGixxuSoOwLNIcnHcKC32UitGhVlYaR5ykEHHgRtWSGVWAZWDKehBBB+oiqYlmlnxRI7dQkV3BO8kSjCCSEpiQAbAssmk/sio34P+PzR8OtUXh11KqpgSJ2GhtzuuqYHH1gUHRYZVYZVgw3GQQRscHp7Rivuql8FjZ4chKlSZrw6TjI/tM2xxtkeyrbQKUpQKUpQKUpQKUpQKUpQKgVkT8oFu1iz2Ij0a116g5bGnOelYvhBvZIrGQxMUd2hiDjqnaypEWHtAc49uKHkix8n7DyaMDGz6R2gbrr1+lrzvnPWgsDzKCoLAFtlBIBbv28aSTKuNTAajgZIGT4DPU+yuVpxeVouCyuklxIk90mE065OzWWLUNbKuSFyckd9SvMPGJJp+GK9jcW4F7GQ8vY6SezlGB2crHO/h3Gg6FSlKBSlKBSlKBSlKBSlKBSlKBSlKBVavOA3EdxJcWM0aGbHbQyoWjdlGBIChDK2Nj1BwOmN1KD74Py/Ks0l1dzLLOydmgRSkcKZzpUFiSSxyWOM7bbVtcpcHa0s4LdmDtGuksBgHc7gGlKBynwdrS2ELMHIknfIGB+kleUDfwD4+ypilKBSlKBSlKBSlKBSlKBSlKDT4xw2O5hkglBKSLg4OCO8EHuIIBB8RVePCeKGPsPLYNGNPlHZN2+np01aNePW8d8d1KUGw3KioeHCFgsdmznByWcNGydflEtqJPXet3mDg7XD2jKwXsLhJjkE6gEddI8D5/+1KUExSlKBSlKBSlK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6" name="AutoShape 6" descr="data:image/jpeg;base64,/9j/4AAQSkZJRgABAQAAAQABAAD/2wCEAAkGBxMTEhMUEhIWFRUXGBUaGBUYGRsZGRcfHBoYGBoaGiAZHCggHRwlGxccIjgiJSwrLi4uGh83ODMtNygvLisBCgoKDQwMFA0PDisZHRkrLCs3KysrKysrLCssLCwrKys3KyssKysrLCw3LCsrKysrKysrKyssKyw3KysrKzcrK//AABEIAIgBAQMBIgACEQEDEQH/xAAcAAEAAgMBAQEAAAAAAAAAAAAABQYDBAcBAgj/xABFEAACAQMCAwMGCQkIAwEAAAABAgMABBESIQUGMRNBURQiMkJh0QcWUlNUcYGSkxUXIzVykbGy0iQzYnN0oaLBNIKzY//EABUBAQEAAAAAAAAAAAAAAAAAAAAB/8QAFBEBAAAAAAAAAAAAAAAAAAAAAP/aAAwDAQACEQMRAD8A7jSlKBSlKCB47x6SOaO2toRNcSKXwzaEjQHGt2AJ67AAZOD0rHwzjF0LgW93bqpdWeOaFmeNtONStqUFGGR16/ZUdf3SWnFhLOwSK5t1jSRtkDxuWKEnYEq2Rnrg+FSq8zxPdpawYmJR3ldGBWEDAXVjO7EnA9hoM3KnGDd24mZAhLyrpByPMkZAckd+nP205X4ybqOV2QJonniwDnIjcoG6dTjOKqHIfLSTWgkM90hMtx5sc8iIMTSDZVOB0rZ5DgmFrJHBIFAvbwPK/nuFWR9xq2ZyQBk+JO9BZuZOOeTCNUjM08z6IYgdOpsEksxB0oqgknB2HQ1Fz8w3lsUa+t4hA7KrSwyM3YljhdasoyuTgsDt4VCXHE2EtlfTsHt4ZbqBrhVwpSTsxHOQM4XUhQsNt9WwNSXPvGIJrRrWCVJp7nTHHHGwc7suXOk7Ko3JPhQTlrxkvfT2ugBYoopA+dzrLgjGNsaf96Lxo/lBrTQMC2SbXnfLSSR6ceHmZz7aqy8EWbi1yjSzJotbTeKVoyd5BvpO/Ss/BOGrb8alRZJZAbGJsyyNI288wwCxzjbp7T40F7pSlApSlApSlArx2ABJ2A3Ne1q8UtzJDLGDgujqD4ZUj/ugrVrzDfXKGeztYTBv2ZllZXnAONShUIQHGxJORg99bHxrJjsnEDIbicQukmVaI+fq7vOwU2PQjetTkvmO2jsIUmmjhktoxFNG7BWjaMaW2O+DjI8QRUbx++8vh4a5SSFZb0BSGKuUAkCyKRgrqAyPYRQWzmbjBtUhZUDdpPFEQTjAc4J+sVMVzvm/l1IFtXWe5c+V2w0yzvIu7HuY4z7anOMX11C6sZEPaXCRxWoUEyISAx1elrCapDjYBce2gNx+6nllSxgiaOJijzzOVVnGNSxqiknGcFiRv3V7ac0uYrsTQdlc2qFni1akYFSyOjYGUbB3xsQR3VH8kcQitVns7iVIpopp3w5CdokkjSJIurGpcNjboVI7q0bq4W5m4ndQnVAlmbcSj0ZHGt30n1guQMjvJ8KC6WPES9olxpALQrJpzsCUDYzXxyxxQ3Vpb3BUIZY0cqDkLqGcZ76qvCuVIzw+J/KbsE2yNgXMgXeMHAGcY9lTXwb/AKrsP9PF/KKCyUpSgUpSgUpSgUpSgUpSg1eJxq0UgdFcaWOlgGU4GRkHY1pcpqnkkDrHHGZI0dhGgRSSoJOFFb/EP7qT9h/4GtDlD/wbT/Ji/lFBJwQqg0ooUb7KABvudh7aheZOAvPEIoZI4ULlpVMWpZgc5VgrpsTud9+h61PUoNLhltIseid45DuBojMaacABdJdvb3/ZX1Z8MhiJMUMcZPUoiqT9ekb1t0oMawKGLhVDEAFsDJA6AnqRTsF1a9K68adWBqxnOM9cZJOPbWSlApSlApSlApSlApSlBXuLwxG9tVaCF+0WYlnjVn8wKVwSMjrU7JAradSqdJyuQDpPiM9D7ahOKfrCy/Yuf5UqfoMc0CvgOobBBGQDgjoRnvHjVci4DdrdSXHlULa2wA1uxaOPI/RI3bADpknG53PQVZ6UGte8Ohmx20UcmOmtFbH1ahWUW6BdAVdGMacDTjwx0x7KyUoPhYlC6QoCgY042x0xjwxSGJUUKqhVAwFAwAPAAdK+6UClKUClKUClKUClKUClK8ZgASTgDck9BQYOIH9FJ+w/8DVb5W5ls0s7ZXu4FZYYwVMiAghQCCCdjTfibeHDwfqN4R/CAf8AP6utkFjF80n3R7qCP+NVj9Nt/wAVPfT41WP0y3/FT31IeQxfNp90e6nkMXzafdHuoNBOaLIkAXluSSAAJUySdgBvUP21zfXNykVy1tb2ziItGqGWWTSrtvIrKqKHUY0knxFWgWUfzafdHuqqQPJw+5ui0EsttcyduJIUMjRuURHR0XziCEBBAPfnFBscJvbi3vBZXMvbrJE0sExUK/mELJHIFAUkalIYAel02q1VRzel7tb+4je3tYEMMXaLh2aZk1yuo3jjGlRlsd5OKu4OdxQe0pSgUpSgUpSgUpUXx3jK26qApkmkOmGFfSkbr9igblugANBGcw3scN7ZPLIkaabganYKMlVwMmt/41WP0y3/ABU99Y+DcC0lprorNcyek2PMQd0cYPRR49WOSeuBKeQxfNp90e6gj/jVY/TLf8VPfT41WP0y3/FT31IeQxfNp90e6nkMXzafdHuoIXjXNsEdrNPbyRzsmhVRHBy8jCOMMVzgFmH2ZrTPAuICPtPyk5uMauz7KPybOPQ06e0092dee/2VI81cB8otJIoQqSExuhwANcbrImrHcSoB9hNaB5tm7PSOH3PlWMdlo/R6ume2/u9Gd85zjuztQS/K3GPK7WKcroZgQ6ZzpdWKOAe8BlP2VK1WuSY0t4hZM4NxEO0lGCMmVjIWTPpJqYrkeGOtWWgUpSgUpSgUpSgUpXjMACScAdSe6gMwAJJwBuSe6qpvxNvDh4/feEfwgH/P6urfibeHDx++8P8A1AP+f1dbWigAADAGwA6CgKoAAAwBsAOgr2q5xXjU7XPklmkZkVA8sspOiIMSEAVd2dsE4yAAK+LLjVzFcx216sX6YN2M8WoK7IMtGytkq2ncYJyAfCgs1KheVOLvcxyu6qpS4uIhpzuI5CgJz3kCvOWuMPcNeB1UdhcvCuM7qI4nBOT1zIf3Cgm6UpQfMkYYFWAKkEEEZBB2II7xVWRm4awViWsWICsdzaEnAVvGEno3q5wdtxa6+ZYwwKsAVIIIIyCDsQR3ig9Bz0r2qojtw1grEtYsQFc7m1JOAjeMJPRvVzg7bi1A56UHtKUoFKVF8e4ytuqgKZJpDphhX0pG6/YoG5boACaBx3jK26qApkmkOmGFfSkbr9igblugANYeBcGaNmnuGElzIMM49FF6iKMHog8erHc+AcC4M0bNPcMJLqQYZx6Ma9RFGD0QePVjknwEnfXaQxySyHSkas7HwCgkn9woM9KqNnf8UnjFxFHbRIw1RwSazIynddbrgIxG+MHGa8fnFmtbeaOMK73SW8sT5JjbUUcZGMkYyD3gg4oLfSoXm7i72tt2qKrN2tumGzjEkyRk7HqA5qaoFKUoInj3BhOFZG7KeMkxTAZKHvBHrI3Qr3/Xg188B4yZS0MyiK5ix2kecgjoJIz60bdx7uh3FTFRPHuDCcK6P2U8eTFMBkqT1Vh6yN0K9/sIBoJalQ/AeNGUtFMvZXMWO0izkEdBJGfWjbuPd0O4qYoFKUoFKUoFUb4SL9lktYTE01u63EtxEhwzpCYdv8S/pSSu2rTirzVb4r+teH/6e/8A5rSgmOEX8M8KS27q8TAaSvTHh7MdMVuVzLmSxn4PM99YprtZCDdWvRVPzqdy5HXbuGdul65e47BeQrNbvqU9R6ynvVh3EUFemvUsOI3EtydEF2kGiY+grx61MbnopIcEZ6718XXE4+IX1mtowljtZHmmmTdFPZvGkYboWOsnA6Bd+tXC+OI5DtsrHfcdDWnyzOXtLd2xqaKNjgADJUE7DYbmgpvJ3K9vcJcyShy3ll4PNldRtMwGysBUl8GlqsQ4lGmdK38oGSWP9zb9SdzVyAoBQe0pSgUpUTzNzDBYwNNO2APRUek57lUd5/hQZ+O8RgggkkuWVYgp1atwwO2nHrE9Md9Vfky/kiZIZY2iguNbWau2XQLv2LbbZTz1XJwAR3VF8rcNn4rMnEb9dMCHNpa9VHhK3yj4ZH+1XjmLhXlMDIG0SAh4pOuiRDqRvaAwGR3jIoJOlRnLvFPKIQ5GmRSUlT5Ei7Ov79x4gg99SdBp8Y4ilvDJNJ6KDOB1Y9FUeJJIAHiRVP5c4gYr1l4inZ3dwAYZC2qNkwD2EZIGllPVfWO+/QS039rvQnWCzYM/g85GVX6o1Ib9pl6ad9/mnl6K+t2gmBGd0celGw9F1PcQaCXqK5r4abmzuYFOGlikRT7SpA+zNUrlnnGW0uPybxU/pBgQ3XRZQfR1eBPTPjsd+vSqCocL57s1gUXEywTRqqy27nEiMBjTp6nJ6EdQRiqxxCxZ7JHnRoxd8TSXszlWVHchc96sVAPiM+NXziNwRe2iDGHWcnIBPmhSMHqOpqZIoOc89cqW0FqJYxIGWe0xqlkYb3EQOzMR0NdHrwjPWvaBSlKBSlc+5z54fthw/hoEt25Ks/VYR3k+LAde4d++1B78I3G40YLbqXvoFabUhx2EYGXMpwcow20H0sjpjNX2JsqD4gGqPPywljwi9UN2kzwzPPMfSlcqxJPfjJOBV3tvQX9kfwoMlKUoFKUoFVviv614f/p7/wDmtKnry5SJHkkbSiKWYnuAGSaqCcRvp+zvIuHwlVVuxWSYrOyPpLdEKoWCKdJz0G9Bc3QEEEAgggg7gg9Qa4nzRwe44FdeWWG9tIQHjOdK77Rv/hOTpbuyR9fRn5wVoLSeFCRPPHCyv5rRlmKOCN/OUgjHsra51v1htvPiWZJJIYWRjgESyLGT07tWfsoNfl/muDiFpJJCcMEbtIj6UZ0nY+I8D31v8of+Daf5MX8orhfNnL1xwW7WW3duxkJEb+IPWGTxOPHqN+oq8cF+Fmwgt4YXExaNEQkICMqADg6txtRXU6Vzn883Dvkz/cH9VPzzcO+TP9wf1UR0alc5/PNw75M/3B/VWtxH4ZrXs28mikeYjCK4Crk9MkEn7B1oLbzpzfBw6EvIdUhB7OEHDOf+lz1bu9vSua8n8Cn41dflDiB/s6HEcW+l8HOlf/zB6n1iMd1QnJnLk/Grt7m6cmJWHav8rG4hT5IwR06A+JzX6CtrdY0VEUKigBVGwAGwAorIqgDAGAO6vaUoiAltHgvVliUtFcDROo9R1UlJvqKjQf8A08DW1xbiZ7GQ2umaXZVVSCAzEKC+Dsqk5PsBqG5yXt7mysmJEMxleYAkdosS5EZx6pYjI7wCK1OdOAW9ratd2sSQT2oV0eNQuoAjVG2PSVlyMH2UFp4FwxbaBIgdRGSznq7sSzufaWJNSFY7eTUitjGoA4+sZrJQVvnvlGLiNuY3wsgyYpMZ0HwPip6Ef91zvkrnubh835P4mCFQ6VlJyY+9dXyoyOjdRt3dO0VTPhJ5IXiMOpMLcxj9G56MOpjb2HuPcd/GgkuIuGv7EqQQUuCCNwQVTBFWGvzpyNzS9hcKl6X7K27VRHjLRs+AVAPq7ZxXRfzzcO+TP9wf1UHRqVzn883Dvkz/AHB/VT883Dvkz/cH9VB0ahrnP55uHfJn+4P6qpnwg/CbJeKILJXSF8KzdJJCfUAHQdPac+HUJz4QPhGeSTyHhmXkZtDTL1JO2iL2+Ld3d4i2/BxySnDocthrmQZlk8O/Qp8B4953qM+CrkEWUYnnUG5denzKn1R/iPefsrodBB88/q69/wAib+Q1MW3oL+yP4VWuOcVknllsra3SfSoFw0rlIkDjIQ6QSzFTnAxgEeNZ+C8ekMxtLqAQzhNaaH1xyoCFJQkAggkZUjbI3NBYqVE8rcWN3axzsgQvr80HIGl2Trj/AA5r45V40buFpGQIRLNHgHP925QHoOuM0EzSlKCE524a9zYXUMfpyROF9pxsPt6VrcI5us2tVla4jjCoA6OwVoyowyMp3BBBGMd1WStKbhFuz9o0ETSfLKKW/eRmg5pLZl7O3Zw8S3XFFlUbo6pJIdJ8VYjzvZmpLnrl1IYInE9y5F1Z+bJO7rvPGNwxxXQpoFbGpVbSQwyAcEdCM9CPGk8CuMOqsMg4YAjIOQd+8Gg+LyzjlUpKiup6qwBH7jUZ8U7H6HB+GvuqapQQvxTsfocH4a+6nxTsfocH4a+6pqlBC/FOx+hwfhr7qhuc+WbNLC7dLWFGWGQqyooZTpOCCBsaudQXPX6uvP8AIl/lNBv8EsI4IIooUCIqjCj95+0net6sVr6Cfsr/AArLQKUpQQvM3AzciJ4pOyngftIZcagDgqVZcjUjKSpGR1qMveCX13ojvJbdLcMrSJAHLTaSGCkuRoXUATgEnGPbVtpQeAV7SlApSlBG3vALWZy8ttE7nGWZAScbDcjwFa/xTsfocH4a+6pqlBC/FOx+hwfhr7qfFOx+hwfhr7qmqUEL8U7H6HB+GvuqHt+XLVOKIyQRr2dvrQKoADFypbA21Y2z3Vcqgl/WTf6Uf/Q0E7SlKCl8EvI7S/v4bh1jM8onhZzpWRSiKwBOxZWXBHhjxo94l3xWA27CRLWKYyyqcoGkAVI9Q2LYy2B0A36irZeWUUq6ZY0kXrpdQw+vBFfdtbJGoSNFRR0VQFA+wbUFB5D5aSWxhkNxdKWMvmpO6KP0sg2AOB0qU+C1MWTAEnFxdDJOScSsNz3mrXBCqKFRQqjOFUAAZOTsPaaQQKgwiqoyThQAMncnbvJoMlKUoFKUoFKUoFKUoFKUoFQvOahrK4jLohkjdFMjBFyQQASamqpPALCO8u7+e5jWVoZzbwq41LGixxuSoOwLNIcnHcKC32UitGhVlYaR5ykEHHgRtWSGVWAZWDKehBBB+oiqYlmlnxRI7dQkV3BO8kSjCCSEpiQAbAssmk/sio34P+PzR8OtUXh11KqpgSJ2GhtzuuqYHH1gUHRYZVYZVgw3GQQRscHp7Rivuql8FjZ4chKlSZrw6TjI/tM2xxtkeyrbQKUpQKUpQKUpQKUpQKUpQKgVkT8oFu1iz2Ij0a116g5bGnOelYvhBvZIrGQxMUd2hiDjqnaypEWHtAc49uKHkix8n7DyaMDGz6R2gbrr1+lrzvnPWgsDzKCoLAFtlBIBbv28aSTKuNTAajgZIGT4DPU+yuVpxeVouCyuklxIk90mE065OzWWLUNbKuSFyckd9SvMPGJJp+GK9jcW4F7GQ8vY6SezlGB2crHO/h3Gg6FSlKBSlKBSlKBSlKBSlKBSlKBSlKBVavOA3EdxJcWM0aGbHbQyoWjdlGBIChDK2Nj1BwOmN1KD74Py/Ks0l1dzLLOydmgRSkcKZzpUFiSSxyWOM7bbVtcpcHa0s4LdmDtGuksBgHc7gGlKBynwdrS2ELMHIknfIGB+kleUDfwD4+ypilKBSlKBSlKBSlKBSlKBSlKDT4xw2O5hkglBKSLg4OCO8EHuIIBB8RVePCeKGPsPLYNGNPlHZN2+np01aNePW8d8d1KUGw3KioeHCFgsdmznByWcNGydflEtqJPXet3mDg7XD2jKwXsLhJjkE6gEddI8D5/+1KUExSlKBSlKBSlK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8" name="AutoShape 8" descr="data:image/jpeg;base64,/9j/4AAQSkZJRgABAQAAAQABAAD/2wCEAAkGBxMTEhMUEhIWFRUXGBUaGBUYGRsZGRcfHBoYGBoaGiAZHCggHRwlGxccIjgiJSwrLi4uGh83ODMtNygvLisBCgoKDQwMFA0PDisZHRkrLCs3KysrKysrLCssLCwrKys3KyssKysrLCw3LCsrKysrKysrKyssKyw3KysrKzcrK//AABEIAIgBAQMBIgACEQEDEQH/xAAcAAEAAgMBAQEAAAAAAAAAAAAABQYDBAcBAgj/xABFEAACAQMCAwMGCQkIAwEAAAABAgMABBESIQUGMRNBURQiMkJh0QcWUlNUcYGSkxUXIzVykbGy0iQzYnN0oaLBNIKzY//EABUBAQEAAAAAAAAAAAAAAAAAAAAB/8QAFBEBAAAAAAAAAAAAAAAAAAAAAP/aAAwDAQACEQMRAD8A7jSlKBSlKCB47x6SOaO2toRNcSKXwzaEjQHGt2AJ67AAZOD0rHwzjF0LgW93bqpdWeOaFmeNtONStqUFGGR16/ZUdf3SWnFhLOwSK5t1jSRtkDxuWKEnYEq2Rnrg+FSq8zxPdpawYmJR3ldGBWEDAXVjO7EnA9hoM3KnGDd24mZAhLyrpByPMkZAckd+nP205X4ybqOV2QJonniwDnIjcoG6dTjOKqHIfLSTWgkM90hMtx5sc8iIMTSDZVOB0rZ5DgmFrJHBIFAvbwPK/nuFWR9xq2ZyQBk+JO9BZuZOOeTCNUjM08z6IYgdOpsEksxB0oqgknB2HQ1Fz8w3lsUa+t4hA7KrSwyM3YljhdasoyuTgsDt4VCXHE2EtlfTsHt4ZbqBrhVwpSTsxHOQM4XUhQsNt9WwNSXPvGIJrRrWCVJp7nTHHHGwc7suXOk7Ko3JPhQTlrxkvfT2ugBYoopA+dzrLgjGNsaf96Lxo/lBrTQMC2SbXnfLSSR6ceHmZz7aqy8EWbi1yjSzJotbTeKVoyd5BvpO/Ss/BOGrb8alRZJZAbGJsyyNI288wwCxzjbp7T40F7pSlApSlApSlArx2ABJ2A3Ne1q8UtzJDLGDgujqD4ZUj/ugrVrzDfXKGeztYTBv2ZllZXnAONShUIQHGxJORg99bHxrJjsnEDIbicQukmVaI+fq7vOwU2PQjetTkvmO2jsIUmmjhktoxFNG7BWjaMaW2O+DjI8QRUbx++8vh4a5SSFZb0BSGKuUAkCyKRgrqAyPYRQWzmbjBtUhZUDdpPFEQTjAc4J+sVMVzvm/l1IFtXWe5c+V2w0yzvIu7HuY4z7anOMX11C6sZEPaXCRxWoUEyISAx1elrCapDjYBce2gNx+6nllSxgiaOJijzzOVVnGNSxqiknGcFiRv3V7ac0uYrsTQdlc2qFni1akYFSyOjYGUbB3xsQR3VH8kcQitVns7iVIpopp3w5CdokkjSJIurGpcNjboVI7q0bq4W5m4ndQnVAlmbcSj0ZHGt30n1guQMjvJ8KC6WPES9olxpALQrJpzsCUDYzXxyxxQ3Vpb3BUIZY0cqDkLqGcZ76qvCuVIzw+J/KbsE2yNgXMgXeMHAGcY9lTXwb/AKrsP9PF/KKCyUpSgUpSgUpSgUpSgUpSg1eJxq0UgdFcaWOlgGU4GRkHY1pcpqnkkDrHHGZI0dhGgRSSoJOFFb/EP7qT9h/4GtDlD/wbT/Ji/lFBJwQqg0ooUb7KABvudh7aheZOAvPEIoZI4ULlpVMWpZgc5VgrpsTud9+h61PUoNLhltIseid45DuBojMaacABdJdvb3/ZX1Z8MhiJMUMcZPUoiqT9ekb1t0oMawKGLhVDEAFsDJA6AnqRTsF1a9K68adWBqxnOM9cZJOPbWSlApSlApSlApSlApSlBXuLwxG9tVaCF+0WYlnjVn8wKVwSMjrU7JAradSqdJyuQDpPiM9D7ahOKfrCy/Yuf5UqfoMc0CvgOobBBGQDgjoRnvHjVci4DdrdSXHlULa2wA1uxaOPI/RI3bADpknG53PQVZ6UGte8Ohmx20UcmOmtFbH1ahWUW6BdAVdGMacDTjwx0x7KyUoPhYlC6QoCgY042x0xjwxSGJUUKqhVAwFAwAPAAdK+6UClKUClKUClKUClKUClK8ZgASTgDck9BQYOIH9FJ+w/8DVb5W5ls0s7ZXu4FZYYwVMiAghQCCCdjTfibeHDwfqN4R/CAf8AP6utkFjF80n3R7qCP+NVj9Nt/wAVPfT41WP0y3/FT31IeQxfNp90e6nkMXzafdHuoNBOaLIkAXluSSAAJUySdgBvUP21zfXNykVy1tb2ziItGqGWWTSrtvIrKqKHUY0knxFWgWUfzafdHuqqQPJw+5ui0EsttcyduJIUMjRuURHR0XziCEBBAPfnFBscJvbi3vBZXMvbrJE0sExUK/mELJHIFAUkalIYAel02q1VRzel7tb+4je3tYEMMXaLh2aZk1yuo3jjGlRlsd5OKu4OdxQe0pSgUpSgUpSgUpUXx3jK26qApkmkOmGFfSkbr9igblugANBGcw3scN7ZPLIkaabganYKMlVwMmt/41WP0y3/ABU99Y+DcC0lprorNcyek2PMQd0cYPRR49WOSeuBKeQxfNp90e6gj/jVY/TLf8VPfT41WP0y3/FT31IeQxfNp90e6nkMXzafdHuoIXjXNsEdrNPbyRzsmhVRHBy8jCOMMVzgFmH2ZrTPAuICPtPyk5uMauz7KPybOPQ06e0092dee/2VI81cB8otJIoQqSExuhwANcbrImrHcSoB9hNaB5tm7PSOH3PlWMdlo/R6ume2/u9Gd85zjuztQS/K3GPK7WKcroZgQ6ZzpdWKOAe8BlP2VK1WuSY0t4hZM4NxEO0lGCMmVjIWTPpJqYrkeGOtWWgUpSgUpSgUpSgUpXjMACScAdSe6gMwAJJwBuSe6qpvxNvDh4/feEfwgH/P6urfibeHDx++8P8A1AP+f1dbWigAADAGwA6CgKoAAAwBsAOgr2q5xXjU7XPklmkZkVA8sspOiIMSEAVd2dsE4yAAK+LLjVzFcx216sX6YN2M8WoK7IMtGytkq2ncYJyAfCgs1KheVOLvcxyu6qpS4uIhpzuI5CgJz3kCvOWuMPcNeB1UdhcvCuM7qI4nBOT1zIf3Cgm6UpQfMkYYFWAKkEEEZBB2II7xVWRm4awViWsWICsdzaEnAVvGEno3q5wdtxa6+ZYwwKsAVIIIIyCDsQR3ig9Bz0r2qojtw1grEtYsQFc7m1JOAjeMJPRvVzg7bi1A56UHtKUoFKVF8e4ytuqgKZJpDphhX0pG6/YoG5boACaBx3jK26qApkmkOmGFfSkbr9igblugANYeBcGaNmnuGElzIMM49FF6iKMHog8erHc+AcC4M0bNPcMJLqQYZx6Ma9RFGD0QePVjknwEnfXaQxySyHSkas7HwCgkn9woM9KqNnf8UnjFxFHbRIw1RwSazIynddbrgIxG+MHGa8fnFmtbeaOMK73SW8sT5JjbUUcZGMkYyD3gg4oLfSoXm7i72tt2qKrN2tumGzjEkyRk7HqA5qaoFKUoInj3BhOFZG7KeMkxTAZKHvBHrI3Qr3/Xg188B4yZS0MyiK5ix2kecgjoJIz60bdx7uh3FTFRPHuDCcK6P2U8eTFMBkqT1Vh6yN0K9/sIBoJalQ/AeNGUtFMvZXMWO0izkEdBJGfWjbuPd0O4qYoFKUoFKUoFUb4SL9lktYTE01u63EtxEhwzpCYdv8S/pSSu2rTirzVb4r+teH/6e/8A5rSgmOEX8M8KS27q8TAaSvTHh7MdMVuVzLmSxn4PM99YprtZCDdWvRVPzqdy5HXbuGdul65e47BeQrNbvqU9R6ynvVh3EUFemvUsOI3EtydEF2kGiY+grx61MbnopIcEZ6718XXE4+IX1mtowljtZHmmmTdFPZvGkYboWOsnA6Bd+tXC+OI5DtsrHfcdDWnyzOXtLd2xqaKNjgADJUE7DYbmgpvJ3K9vcJcyShy3ll4PNldRtMwGysBUl8GlqsQ4lGmdK38oGSWP9zb9SdzVyAoBQe0pSgUpUTzNzDBYwNNO2APRUek57lUd5/hQZ+O8RgggkkuWVYgp1atwwO2nHrE9Md9Vfky/kiZIZY2iguNbWau2XQLv2LbbZTz1XJwAR3VF8rcNn4rMnEb9dMCHNpa9VHhK3yj4ZH+1XjmLhXlMDIG0SAh4pOuiRDqRvaAwGR3jIoJOlRnLvFPKIQ5GmRSUlT5Ei7Ov79x4gg99SdBp8Y4ilvDJNJ6KDOB1Y9FUeJJIAHiRVP5c4gYr1l4inZ3dwAYZC2qNkwD2EZIGllPVfWO+/QS039rvQnWCzYM/g85GVX6o1Ib9pl6ad9/mnl6K+t2gmBGd0celGw9F1PcQaCXqK5r4abmzuYFOGlikRT7SpA+zNUrlnnGW0uPybxU/pBgQ3XRZQfR1eBPTPjsd+vSqCocL57s1gUXEywTRqqy27nEiMBjTp6nJ6EdQRiqxxCxZ7JHnRoxd8TSXszlWVHchc96sVAPiM+NXziNwRe2iDGHWcnIBPmhSMHqOpqZIoOc89cqW0FqJYxIGWe0xqlkYb3EQOzMR0NdHrwjPWvaBSlKBSlc+5z54fthw/hoEt25Ks/VYR3k+LAde4d++1B78I3G40YLbqXvoFabUhx2EYGXMpwcow20H0sjpjNX2JsqD4gGqPPywljwi9UN2kzwzPPMfSlcqxJPfjJOBV3tvQX9kfwoMlKUoFKUoFVviv614f/p7/wDmtKnry5SJHkkbSiKWYnuAGSaqCcRvp+zvIuHwlVVuxWSYrOyPpLdEKoWCKdJz0G9Bc3QEEEAgggg7gg9Qa4nzRwe44FdeWWG9tIQHjOdK77Rv/hOTpbuyR9fRn5wVoLSeFCRPPHCyv5rRlmKOCN/OUgjHsra51v1htvPiWZJJIYWRjgESyLGT07tWfsoNfl/muDiFpJJCcMEbtIj6UZ0nY+I8D31v8of+Daf5MX8orhfNnL1xwW7WW3duxkJEb+IPWGTxOPHqN+oq8cF+Fmwgt4YXExaNEQkICMqADg6txtRXU6Vzn883Dvkz/cH9VPzzcO+TP9wf1UR0alc5/PNw75M/3B/VWtxH4ZrXs28mikeYjCK4Crk9MkEn7B1oLbzpzfBw6EvIdUhB7OEHDOf+lz1bu9vSua8n8Cn41dflDiB/s6HEcW+l8HOlf/zB6n1iMd1QnJnLk/Grt7m6cmJWHav8rG4hT5IwR06A+JzX6CtrdY0VEUKigBVGwAGwAorIqgDAGAO6vaUoiAltHgvVliUtFcDROo9R1UlJvqKjQf8A08DW1xbiZ7GQ2umaXZVVSCAzEKC+Dsqk5PsBqG5yXt7mysmJEMxleYAkdosS5EZx6pYjI7wCK1OdOAW9ratd2sSQT2oV0eNQuoAjVG2PSVlyMH2UFp4FwxbaBIgdRGSznq7sSzufaWJNSFY7eTUitjGoA4+sZrJQVvnvlGLiNuY3wsgyYpMZ0HwPip6Ef91zvkrnubh835P4mCFQ6VlJyY+9dXyoyOjdRt3dO0VTPhJ5IXiMOpMLcxj9G56MOpjb2HuPcd/GgkuIuGv7EqQQUuCCNwQVTBFWGvzpyNzS9hcKl6X7K27VRHjLRs+AVAPq7ZxXRfzzcO+TP9wf1UHRqVzn883Dvkz/AHB/VT883Dvkz/cH9VB0ahrnP55uHfJn+4P6qpnwg/CbJeKILJXSF8KzdJJCfUAHQdPac+HUJz4QPhGeSTyHhmXkZtDTL1JO2iL2+Ld3d4i2/BxySnDocthrmQZlk8O/Qp8B4953qM+CrkEWUYnnUG5denzKn1R/iPefsrodBB88/q69/wAib+Q1MW3oL+yP4VWuOcVknllsra3SfSoFw0rlIkDjIQ6QSzFTnAxgEeNZ+C8ekMxtLqAQzhNaaH1xyoCFJQkAggkZUjbI3NBYqVE8rcWN3axzsgQvr80HIGl2Trj/AA5r45V40buFpGQIRLNHgHP925QHoOuM0EzSlKCE524a9zYXUMfpyROF9pxsPt6VrcI5us2tVla4jjCoA6OwVoyowyMp3BBBGMd1WStKbhFuz9o0ETSfLKKW/eRmg5pLZl7O3Zw8S3XFFlUbo6pJIdJ8VYjzvZmpLnrl1IYInE9y5F1Z+bJO7rvPGNwxxXQpoFbGpVbSQwyAcEdCM9CPGk8CuMOqsMg4YAjIOQd+8Gg+LyzjlUpKiup6qwBH7jUZ8U7H6HB+GvuqapQQvxTsfocH4a+6nxTsfocH4a+6pqlBC/FOx+hwfhr7qhuc+WbNLC7dLWFGWGQqyooZTpOCCBsaudQXPX6uvP8AIl/lNBv8EsI4IIooUCIqjCj95+0net6sVr6Cfsr/AArLQKUpQQvM3AzciJ4pOyngftIZcagDgqVZcjUjKSpGR1qMveCX13ojvJbdLcMrSJAHLTaSGCkuRoXUATgEnGPbVtpQeAV7SlApSlBG3vALWZy8ttE7nGWZAScbDcjwFa/xTsfocH4a+6pqlBC/FOx+hwfhr7qfFOx+hwfhr7qmqUEL8U7H6HB+GvuqHt+XLVOKIyQRr2dvrQKoADFypbA21Y2z3Vcqgl/WTf6Uf/Q0E7SlKCl8EvI7S/v4bh1jM8onhZzpWRSiKwBOxZWXBHhjxo94l3xWA27CRLWKYyyqcoGkAVI9Q2LYy2B0A36irZeWUUq6ZY0kXrpdQw+vBFfdtbJGoSNFRR0VQFA+wbUFB5D5aSWxhkNxdKWMvmpO6KP0sg2AOB0qU+C1MWTAEnFxdDJOScSsNz3mrXBCqKFRQqjOFUAAZOTsPaaQQKgwiqoyThQAMncnbvJoMlKUoFKUoFKUoFKUoFKUoFQvOahrK4jLohkjdFMjBFyQQASamqpPALCO8u7+e5jWVoZzbwq41LGixxuSoOwLNIcnHcKC32UitGhVlYaR5ykEHHgRtWSGVWAZWDKehBBB+oiqYlmlnxRI7dQkV3BO8kSjCCSEpiQAbAssmk/sio34P+PzR8OtUXh11KqpgSJ2GhtzuuqYHH1gUHRYZVYZVgw3GQQRscHp7Rivuql8FjZ4chKlSZrw6TjI/tM2xxtkeyrbQKUpQKUpQKUpQKUpQKUpQKgVkT8oFu1iz2Ij0a116g5bGnOelYvhBvZIrGQxMUd2hiDjqnaypEWHtAc49uKHkix8n7DyaMDGz6R2gbrr1+lrzvnPWgsDzKCoLAFtlBIBbv28aSTKuNTAajgZIGT4DPU+yuVpxeVouCyuklxIk90mE065OzWWLUNbKuSFyckd9SvMPGJJp+GK9jcW4F7GQ8vY6SezlGB2crHO/h3Gg6FSlKBSlKBSlKBSlKBSlKBSlKBSlKBVavOA3EdxJcWM0aGbHbQyoWjdlGBIChDK2Nj1BwOmN1KD74Py/Ks0l1dzLLOydmgRSkcKZzpUFiSSxyWOM7bbVtcpcHa0s4LdmDtGuksBgHc7gGlKBynwdrS2ELMHIknfIGB+kleUDfwD4+ypilKBSlKBSlKBSlKBSlKBSlKDT4xw2O5hkglBKSLg4OCO8EHuIIBB8RVePCeKGPsPLYNGNPlHZN2+np01aNePW8d8d1KUGw3KioeHCFgsdmznByWcNGydflEtqJPXet3mDg7XD2jKwXsLhJjkE6gEddI8D5/+1KUExSlKBSlKBSlK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9" name="Picture 9" descr="C:\Users\Milan\Desktop\download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8237" y="1524000"/>
            <a:ext cx="2447925" cy="1295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06626" y="3982134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-glukopiranozil </a:t>
            </a:r>
            <a:r>
              <a:rPr lang="sr-Cyrl-R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(1→4) 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l-GR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sr-Cyrl-R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D-glukopiranoza</a:t>
            </a:r>
            <a:endParaRPr lang="sr-Cyrl-R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R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73305" y="3320534"/>
            <a:ext cx="997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sr-Cyrl-R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-(1→4)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206626" y="2611859"/>
            <a:ext cx="2209800" cy="597890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84576" y="260057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maltozni tip veze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371600" y="4391378"/>
            <a:ext cx="852311" cy="714022"/>
          </a:xfrm>
          <a:prstGeom prst="straightConnector1">
            <a:avLst/>
          </a:prstGeom>
          <a:ln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7200" y="51816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Stereohemija prve anomerne hidroksilne grupe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590800" y="4381500"/>
            <a:ext cx="228600" cy="6477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62200" y="5181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Stereohemija šećera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457700" y="4374529"/>
            <a:ext cx="533400" cy="959471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24400" y="5257800"/>
            <a:ext cx="978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Tip veze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047721" y="4381500"/>
            <a:ext cx="1267479" cy="876300"/>
          </a:xfrm>
          <a:prstGeom prst="straightConnector1">
            <a:avLst/>
          </a:prstGeom>
          <a:ln>
            <a:solidFill>
              <a:srgbClr val="7030A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997607" y="5257800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Drugi šećer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62199" y="6197263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4-0</a:t>
            </a:r>
            <a:r>
              <a:rPr lang="sr-Cyrl-R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-(</a:t>
            </a:r>
            <a:r>
              <a:rPr lang="el-GR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sr-Cyrl-R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D-glukopiranozil</a:t>
            </a:r>
            <a:r>
              <a:rPr lang="sr-Cyrl-R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l-GR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sr-Cyrl-R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D-glukopiranoza</a:t>
            </a:r>
            <a:endParaRPr lang="sr-Cyrl-R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4820441" y="2566200"/>
            <a:ext cx="1600199" cy="643549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66307" y="594525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Oligosaharidi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66468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4535311"/>
            <a:ext cx="55245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2" name="Picture 2" descr="File:Maltose2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9269" y="1147762"/>
            <a:ext cx="3038475" cy="2047876"/>
          </a:xfrm>
          <a:prstGeom prst="rect">
            <a:avLst/>
          </a:prstGeom>
          <a:noFill/>
        </p:spPr>
      </p:pic>
      <p:sp>
        <p:nvSpPr>
          <p:cNvPr id="46084" name="AutoShape 4" descr="data:image/jpeg;base64,/9j/4AAQSkZJRgABAQAAAQABAAD/2wCEAAkGBxMTEhMUEhIWFRUXGBUaGBUYGRsZGRcfHBoYGBoaGiAZHCggHRwlGxccIjgiJSwrLi4uGh83ODMtNygvLisBCgoKDQwMFA0PDisZHRkrLCs3KysrKysrLCssLCwrKys3KyssKysrLCw3LCsrKysrKysrKyssKyw3KysrKzcrK//AABEIAIgBAQMBIgACEQEDEQH/xAAcAAEAAgMBAQEAAAAAAAAAAAAABQYDBAcBAgj/xABFEAACAQMCAwMGCQkIAwEAAAABAgMABBESIQUGMRNBURQiMkJh0QcWUlNUcYGSkxUXIzVykbGy0iQzYnN0oaLBNIKzY//EABUBAQEAAAAAAAAAAAAAAAAAAAAB/8QAFBEBAAAAAAAAAAAAAAAAAAAAAP/aAAwDAQACEQMRAD8A7jSlKBSlKCB47x6SOaO2toRNcSKXwzaEjQHGt2AJ67AAZOD0rHwzjF0LgW93bqpdWeOaFmeNtONStqUFGGR16/ZUdf3SWnFhLOwSK5t1jSRtkDxuWKEnYEq2Rnrg+FSq8zxPdpawYmJR3ldGBWEDAXVjO7EnA9hoM3KnGDd24mZAhLyrpByPMkZAckd+nP205X4ybqOV2QJonniwDnIjcoG6dTjOKqHIfLSTWgkM90hMtx5sc8iIMTSDZVOB0rZ5DgmFrJHBIFAvbwPK/nuFWR9xq2ZyQBk+JO9BZuZOOeTCNUjM08z6IYgdOpsEksxB0oqgknB2HQ1Fz8w3lsUa+t4hA7KrSwyM3YljhdasoyuTgsDt4VCXHE2EtlfTsHt4ZbqBrhVwpSTsxHOQM4XUhQsNt9WwNSXPvGIJrRrWCVJp7nTHHHGwc7suXOk7Ko3JPhQTlrxkvfT2ugBYoopA+dzrLgjGNsaf96Lxo/lBrTQMC2SbXnfLSSR6ceHmZz7aqy8EWbi1yjSzJotbTeKVoyd5BvpO/Ss/BOGrb8alRZJZAbGJsyyNI288wwCxzjbp7T40F7pSlApSlApSlArx2ABJ2A3Ne1q8UtzJDLGDgujqD4ZUj/ugrVrzDfXKGeztYTBv2ZllZXnAONShUIQHGxJORg99bHxrJjsnEDIbicQukmVaI+fq7vOwU2PQjetTkvmO2jsIUmmjhktoxFNG7BWjaMaW2O+DjI8QRUbx++8vh4a5SSFZb0BSGKuUAkCyKRgrqAyPYRQWzmbjBtUhZUDdpPFEQTjAc4J+sVMVzvm/l1IFtXWe5c+V2w0yzvIu7HuY4z7anOMX11C6sZEPaXCRxWoUEyISAx1elrCapDjYBce2gNx+6nllSxgiaOJijzzOVVnGNSxqiknGcFiRv3V7ac0uYrsTQdlc2qFni1akYFSyOjYGUbB3xsQR3VH8kcQitVns7iVIpopp3w5CdokkjSJIurGpcNjboVI7q0bq4W5m4ndQnVAlmbcSj0ZHGt30n1guQMjvJ8KC6WPES9olxpALQrJpzsCUDYzXxyxxQ3Vpb3BUIZY0cqDkLqGcZ76qvCuVIzw+J/KbsE2yNgXMgXeMHAGcY9lTXwb/AKrsP9PF/KKCyUpSgUpSgUpSgUpSgUpSg1eJxq0UgdFcaWOlgGU4GRkHY1pcpqnkkDrHHGZI0dhGgRSSoJOFFb/EP7qT9h/4GtDlD/wbT/Ji/lFBJwQqg0ooUb7KABvudh7aheZOAvPEIoZI4ULlpVMWpZgc5VgrpsTud9+h61PUoNLhltIseid45DuBojMaacABdJdvb3/ZX1Z8MhiJMUMcZPUoiqT9ekb1t0oMawKGLhVDEAFsDJA6AnqRTsF1a9K68adWBqxnOM9cZJOPbWSlApSlApSlApSlApSlBXuLwxG9tVaCF+0WYlnjVn8wKVwSMjrU7JAradSqdJyuQDpPiM9D7ahOKfrCy/Yuf5UqfoMc0CvgOobBBGQDgjoRnvHjVci4DdrdSXHlULa2wA1uxaOPI/RI3bADpknG53PQVZ6UGte8Ohmx20UcmOmtFbH1ahWUW6BdAVdGMacDTjwx0x7KyUoPhYlC6QoCgY042x0xjwxSGJUUKqhVAwFAwAPAAdK+6UClKUClKUClKUClKUClK8ZgASTgDck9BQYOIH9FJ+w/8DVb5W5ls0s7ZXu4FZYYwVMiAghQCCCdjTfibeHDwfqN4R/CAf8AP6utkFjF80n3R7qCP+NVj9Nt/wAVPfT41WP0y3/FT31IeQxfNp90e6nkMXzafdHuoNBOaLIkAXluSSAAJUySdgBvUP21zfXNykVy1tb2ziItGqGWWTSrtvIrKqKHUY0knxFWgWUfzafdHuqqQPJw+5ui0EsttcyduJIUMjRuURHR0XziCEBBAPfnFBscJvbi3vBZXMvbrJE0sExUK/mELJHIFAUkalIYAel02q1VRzel7tb+4je3tYEMMXaLh2aZk1yuo3jjGlRlsd5OKu4OdxQe0pSgUpSgUpSgUpUXx3jK26qApkmkOmGFfSkbr9igblugANBGcw3scN7ZPLIkaabganYKMlVwMmt/41WP0y3/ABU99Y+DcC0lprorNcyek2PMQd0cYPRR49WOSeuBKeQxfNp90e6gj/jVY/TLf8VPfT41WP0y3/FT31IeQxfNp90e6nkMXzafdHuoIXjXNsEdrNPbyRzsmhVRHBy8jCOMMVzgFmH2ZrTPAuICPtPyk5uMauz7KPybOPQ06e0092dee/2VI81cB8otJIoQqSExuhwANcbrImrHcSoB9hNaB5tm7PSOH3PlWMdlo/R6ume2/u9Gd85zjuztQS/K3GPK7WKcroZgQ6ZzpdWKOAe8BlP2VK1WuSY0t4hZM4NxEO0lGCMmVjIWTPpJqYrkeGOtWWgUpSgUpSgUpSgUpXjMACScAdSe6gMwAJJwBuSe6qpvxNvDh4/feEfwgH/P6urfibeHDx++8P8A1AP+f1dbWigAADAGwA6CgKoAAAwBsAOgr2q5xXjU7XPklmkZkVA8sspOiIMSEAVd2dsE4yAAK+LLjVzFcx216sX6YN2M8WoK7IMtGytkq2ncYJyAfCgs1KheVOLvcxyu6qpS4uIhpzuI5CgJz3kCvOWuMPcNeB1UdhcvCuM7qI4nBOT1zIf3Cgm6UpQfMkYYFWAKkEEEZBB2II7xVWRm4awViWsWICsdzaEnAVvGEno3q5wdtxa6+ZYwwKsAVIIIIyCDsQR3ig9Bz0r2qojtw1grEtYsQFc7m1JOAjeMJPRvVzg7bi1A56UHtKUoFKVF8e4ytuqgKZJpDphhX0pG6/YoG5boACaBx3jK26qApkmkOmGFfSkbr9igblugANYeBcGaNmnuGElzIMM49FF6iKMHog8erHc+AcC4M0bNPcMJLqQYZx6Ma9RFGD0QePVjknwEnfXaQxySyHSkas7HwCgkn9woM9KqNnf8UnjFxFHbRIw1RwSazIynddbrgIxG+MHGa8fnFmtbeaOMK73SW8sT5JjbUUcZGMkYyD3gg4oLfSoXm7i72tt2qKrN2tumGzjEkyRk7HqA5qaoFKUoInj3BhOFZG7KeMkxTAZKHvBHrI3Qr3/Xg188B4yZS0MyiK5ix2kecgjoJIz60bdx7uh3FTFRPHuDCcK6P2U8eTFMBkqT1Vh6yN0K9/sIBoJalQ/AeNGUtFMvZXMWO0izkEdBJGfWjbuPd0O4qYoFKUoFKUoFUb4SL9lktYTE01u63EtxEhwzpCYdv8S/pSSu2rTirzVb4r+teH/6e/8A5rSgmOEX8M8KS27q8TAaSvTHh7MdMVuVzLmSxn4PM99YprtZCDdWvRVPzqdy5HXbuGdul65e47BeQrNbvqU9R6ynvVh3EUFemvUsOI3EtydEF2kGiY+grx61MbnopIcEZ6718XXE4+IX1mtowljtZHmmmTdFPZvGkYboWOsnA6Bd+tXC+OI5DtsrHfcdDWnyzOXtLd2xqaKNjgADJUE7DYbmgpvJ3K9vcJcyShy3ll4PNldRtMwGysBUl8GlqsQ4lGmdK38oGSWP9zb9SdzVyAoBQe0pSgUpUTzNzDBYwNNO2APRUek57lUd5/hQZ+O8RgggkkuWVYgp1atwwO2nHrE9Md9Vfky/kiZIZY2iguNbWau2XQLv2LbbZTz1XJwAR3VF8rcNn4rMnEb9dMCHNpa9VHhK3yj4ZH+1XjmLhXlMDIG0SAh4pOuiRDqRvaAwGR3jIoJOlRnLvFPKIQ5GmRSUlT5Ei7Ov79x4gg99SdBp8Y4ilvDJNJ6KDOB1Y9FUeJJIAHiRVP5c4gYr1l4inZ3dwAYZC2qNkwD2EZIGllPVfWO+/QS039rvQnWCzYM/g85GVX6o1Ib9pl6ad9/mnl6K+t2gmBGd0celGw9F1PcQaCXqK5r4abmzuYFOGlikRT7SpA+zNUrlnnGW0uPybxU/pBgQ3XRZQfR1eBPTPjsd+vSqCocL57s1gUXEywTRqqy27nEiMBjTp6nJ6EdQRiqxxCxZ7JHnRoxd8TSXszlWVHchc96sVAPiM+NXziNwRe2iDGHWcnIBPmhSMHqOpqZIoOc89cqW0FqJYxIGWe0xqlkYb3EQOzMR0NdHrwjPWvaBSlKBSlc+5z54fthw/hoEt25Ks/VYR3k+LAde4d++1B78I3G40YLbqXvoFabUhx2EYGXMpwcow20H0sjpjNX2JsqD4gGqPPywljwi9UN2kzwzPPMfSlcqxJPfjJOBV3tvQX9kfwoMlKUoFKUoFVviv614f/p7/wDmtKnry5SJHkkbSiKWYnuAGSaqCcRvp+zvIuHwlVVuxWSYrOyPpLdEKoWCKdJz0G9Bc3QEEEAgggg7gg9Qa4nzRwe44FdeWWG9tIQHjOdK77Rv/hOTpbuyR9fRn5wVoLSeFCRPPHCyv5rRlmKOCN/OUgjHsra51v1htvPiWZJJIYWRjgESyLGT07tWfsoNfl/muDiFpJJCcMEbtIj6UZ0nY+I8D31v8of+Daf5MX8orhfNnL1xwW7WW3duxkJEb+IPWGTxOPHqN+oq8cF+Fmwgt4YXExaNEQkICMqADg6txtRXU6Vzn883Dvkz/cH9VPzzcO+TP9wf1UR0alc5/PNw75M/3B/VWtxH4ZrXs28mikeYjCK4Crk9MkEn7B1oLbzpzfBw6EvIdUhB7OEHDOf+lz1bu9vSua8n8Cn41dflDiB/s6HEcW+l8HOlf/zB6n1iMd1QnJnLk/Grt7m6cmJWHav8rG4hT5IwR06A+JzX6CtrdY0VEUKigBVGwAGwAorIqgDAGAO6vaUoiAltHgvVliUtFcDROo9R1UlJvqKjQf8A08DW1xbiZ7GQ2umaXZVVSCAzEKC+Dsqk5PsBqG5yXt7mysmJEMxleYAkdosS5EZx6pYjI7wCK1OdOAW9ratd2sSQT2oV0eNQuoAjVG2PSVlyMH2UFp4FwxbaBIgdRGSznq7sSzufaWJNSFY7eTUitjGoA4+sZrJQVvnvlGLiNuY3wsgyYpMZ0HwPip6Ef91zvkrnubh835P4mCFQ6VlJyY+9dXyoyOjdRt3dO0VTPhJ5IXiMOpMLcxj9G56MOpjb2HuPcd/GgkuIuGv7EqQQUuCCNwQVTBFWGvzpyNzS9hcKl6X7K27VRHjLRs+AVAPq7ZxXRfzzcO+TP9wf1UHRqVzn883Dvkz/AHB/VT883Dvkz/cH9VB0ahrnP55uHfJn+4P6qpnwg/CbJeKILJXSF8KzdJJCfUAHQdPac+HUJz4QPhGeSTyHhmXkZtDTL1JO2iL2+Ld3d4i2/BxySnDocthrmQZlk8O/Qp8B4953qM+CrkEWUYnnUG5denzKn1R/iPefsrodBB88/q69/wAib+Q1MW3oL+yP4VWuOcVknllsra3SfSoFw0rlIkDjIQ6QSzFTnAxgEeNZ+C8ekMxtLqAQzhNaaH1xyoCFJQkAggkZUjbI3NBYqVE8rcWN3axzsgQvr80HIGl2Trj/AA5r45V40buFpGQIRLNHgHP925QHoOuM0EzSlKCE524a9zYXUMfpyROF9pxsPt6VrcI5us2tVla4jjCoA6OwVoyowyMp3BBBGMd1WStKbhFuz9o0ETSfLKKW/eRmg5pLZl7O3Zw8S3XFFlUbo6pJIdJ8VYjzvZmpLnrl1IYInE9y5F1Z+bJO7rvPGNwxxXQpoFbGpVbSQwyAcEdCM9CPGk8CuMOqsMg4YAjIOQd+8Gg+LyzjlUpKiup6qwBH7jUZ8U7H6HB+GvuqapQQvxTsfocH4a+6nxTsfocH4a+6pqlBC/FOx+hwfhr7qhuc+WbNLC7dLWFGWGQqyooZTpOCCBsaudQXPX6uvP8AIl/lNBv8EsI4IIooUCIqjCj95+0net6sVr6Cfsr/AArLQKUpQQvM3AzciJ4pOyngftIZcagDgqVZcjUjKSpGR1qMveCX13ojvJbdLcMrSJAHLTaSGCkuRoXUATgEnGPbVtpQeAV7SlApSlBG3vALWZy8ttE7nGWZAScbDcjwFa/xTsfocH4a+6pqlBC/FOx+hwfhr7qfFOx+hwfhr7qmqUEL8U7H6HB+GvuqHt+XLVOKIyQRr2dvrQKoADFypbA21Y2z3Vcqgl/WTf6Uf/Q0E7SlKCl8EvI7S/v4bh1jM8onhZzpWRSiKwBOxZWXBHhjxo94l3xWA27CRLWKYyyqcoGkAVI9Q2LYy2B0A36irZeWUUq6ZY0kXrpdQw+vBFfdtbJGoSNFRR0VQFA+wbUFB5D5aSWxhkNxdKWMvmpO6KP0sg2AOB0qU+C1MWTAEnFxdDJOScSsNz3mrXBCqKFRQqjOFUAAZOTsPaaQQKgwiqoyThQAMncnbvJoMlKUoFKUoFKUoFKUoFKUoFQvOahrK4jLohkjdFMjBFyQQASamqpPALCO8u7+e5jWVoZzbwq41LGixxuSoOwLNIcnHcKC32UitGhVlYaR5ykEHHgRtWSGVWAZWDKehBBB+oiqYlmlnxRI7dQkV3BO8kSjCCSEpiQAbAssmk/sio34P+PzR8OtUXh11KqpgSJ2GhtzuuqYHH1gUHRYZVYZVgw3GQQRscHp7Rivuql8FjZ4chKlSZrw6TjI/tM2xxtkeyrbQKUpQKUpQKUpQKUpQKUpQKgVkT8oFu1iz2Ij0a116g5bGnOelYvhBvZIrGQxMUd2hiDjqnaypEWHtAc49uKHkix8n7DyaMDGz6R2gbrr1+lrzvnPWgsDzKCoLAFtlBIBbv28aSTKuNTAajgZIGT4DPU+yuVpxeVouCyuklxIk90mE065OzWWLUNbKuSFyckd9SvMPGJJp+GK9jcW4F7GQ8vY6SezlGB2crHO/h3Gg6FSlKBSlKBSlKBSlKBSlKBSlKBSlKBVavOA3EdxJcWM0aGbHbQyoWjdlGBIChDK2Nj1BwOmN1KD74Py/Ks0l1dzLLOydmgRSkcKZzpUFiSSxyWOM7bbVtcpcHa0s4LdmDtGuksBgHc7gGlKBynwdrS2ELMHIknfIGB+kleUDfwD4+ypilKBSlKBSlKBSlKBSlKBSlKDT4xw2O5hkglBKSLg4OCO8EHuIIBB8RVePCeKGPsPLYNGNPlHZN2+np01aNePW8d8d1KUGw3KioeHCFgsdmznByWcNGydflEtqJPXet3mDg7XD2jKwXsLhJjkE6gEddI8D5/+1KUExSlKBSlKBSlK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6" name="AutoShape 6" descr="data:image/jpeg;base64,/9j/4AAQSkZJRgABAQAAAQABAAD/2wCEAAkGBxMTEhMUEhIWFRUXGBUaGBUYGRsZGRcfHBoYGBoaGiAZHCggHRwlGxccIjgiJSwrLi4uGh83ODMtNygvLisBCgoKDQwMFA0PDisZHRkrLCs3KysrKysrLCssLCwrKys3KyssKysrLCw3LCsrKysrKysrKyssKyw3KysrKzcrK//AABEIAIgBAQMBIgACEQEDEQH/xAAcAAEAAgMBAQEAAAAAAAAAAAAABQYDBAcBAgj/xABFEAACAQMCAwMGCQkIAwEAAAABAgMABBESIQUGMRNBURQiMkJh0QcWUlNUcYGSkxUXIzVykbGy0iQzYnN0oaLBNIKzY//EABUBAQEAAAAAAAAAAAAAAAAAAAAB/8QAFBEBAAAAAAAAAAAAAAAAAAAAAP/aAAwDAQACEQMRAD8A7jSlKBSlKCB47x6SOaO2toRNcSKXwzaEjQHGt2AJ67AAZOD0rHwzjF0LgW93bqpdWeOaFmeNtONStqUFGGR16/ZUdf3SWnFhLOwSK5t1jSRtkDxuWKEnYEq2Rnrg+FSq8zxPdpawYmJR3ldGBWEDAXVjO7EnA9hoM3KnGDd24mZAhLyrpByPMkZAckd+nP205X4ybqOV2QJonniwDnIjcoG6dTjOKqHIfLSTWgkM90hMtx5sc8iIMTSDZVOB0rZ5DgmFrJHBIFAvbwPK/nuFWR9xq2ZyQBk+JO9BZuZOOeTCNUjM08z6IYgdOpsEksxB0oqgknB2HQ1Fz8w3lsUa+t4hA7KrSwyM3YljhdasoyuTgsDt4VCXHE2EtlfTsHt4ZbqBrhVwpSTsxHOQM4XUhQsNt9WwNSXPvGIJrRrWCVJp7nTHHHGwc7suXOk7Ko3JPhQTlrxkvfT2ugBYoopA+dzrLgjGNsaf96Lxo/lBrTQMC2SbXnfLSSR6ceHmZz7aqy8EWbi1yjSzJotbTeKVoyd5BvpO/Ss/BOGrb8alRZJZAbGJsyyNI288wwCxzjbp7T40F7pSlApSlApSlArx2ABJ2A3Ne1q8UtzJDLGDgujqD4ZUj/ugrVrzDfXKGeztYTBv2ZllZXnAONShUIQHGxJORg99bHxrJjsnEDIbicQukmVaI+fq7vOwU2PQjetTkvmO2jsIUmmjhktoxFNG7BWjaMaW2O+DjI8QRUbx++8vh4a5SSFZb0BSGKuUAkCyKRgrqAyPYRQWzmbjBtUhZUDdpPFEQTjAc4J+sVMVzvm/l1IFtXWe5c+V2w0yzvIu7HuY4z7anOMX11C6sZEPaXCRxWoUEyISAx1elrCapDjYBce2gNx+6nllSxgiaOJijzzOVVnGNSxqiknGcFiRv3V7ac0uYrsTQdlc2qFni1akYFSyOjYGUbB3xsQR3VH8kcQitVns7iVIpopp3w5CdokkjSJIurGpcNjboVI7q0bq4W5m4ndQnVAlmbcSj0ZHGt30n1guQMjvJ8KC6WPES9olxpALQrJpzsCUDYzXxyxxQ3Vpb3BUIZY0cqDkLqGcZ76qvCuVIzw+J/KbsE2yNgXMgXeMHAGcY9lTXwb/AKrsP9PF/KKCyUpSgUpSgUpSgUpSgUpSg1eJxq0UgdFcaWOlgGU4GRkHY1pcpqnkkDrHHGZI0dhGgRSSoJOFFb/EP7qT9h/4GtDlD/wbT/Ji/lFBJwQqg0ooUb7KABvudh7aheZOAvPEIoZI4ULlpVMWpZgc5VgrpsTud9+h61PUoNLhltIseid45DuBojMaacABdJdvb3/ZX1Z8MhiJMUMcZPUoiqT9ekb1t0oMawKGLhVDEAFsDJA6AnqRTsF1a9K68adWBqxnOM9cZJOPbWSlApSlApSlApSlApSlBXuLwxG9tVaCF+0WYlnjVn8wKVwSMjrU7JAradSqdJyuQDpPiM9D7ahOKfrCy/Yuf5UqfoMc0CvgOobBBGQDgjoRnvHjVci4DdrdSXHlULa2wA1uxaOPI/RI3bADpknG53PQVZ6UGte8Ohmx20UcmOmtFbH1ahWUW6BdAVdGMacDTjwx0x7KyUoPhYlC6QoCgY042x0xjwxSGJUUKqhVAwFAwAPAAdK+6UClKUClKUClKUClKUClK8ZgASTgDck9BQYOIH9FJ+w/8DVb5W5ls0s7ZXu4FZYYwVMiAghQCCCdjTfibeHDwfqN4R/CAf8AP6utkFjF80n3R7qCP+NVj9Nt/wAVPfT41WP0y3/FT31IeQxfNp90e6nkMXzafdHuoNBOaLIkAXluSSAAJUySdgBvUP21zfXNykVy1tb2ziItGqGWWTSrtvIrKqKHUY0knxFWgWUfzafdHuqqQPJw+5ui0EsttcyduJIUMjRuURHR0XziCEBBAPfnFBscJvbi3vBZXMvbrJE0sExUK/mELJHIFAUkalIYAel02q1VRzel7tb+4je3tYEMMXaLh2aZk1yuo3jjGlRlsd5OKu4OdxQe0pSgUpSgUpSgUpUXx3jK26qApkmkOmGFfSkbr9igblugANBGcw3scN7ZPLIkaabganYKMlVwMmt/41WP0y3/ABU99Y+DcC0lprorNcyek2PMQd0cYPRR49WOSeuBKeQxfNp90e6gj/jVY/TLf8VPfT41WP0y3/FT31IeQxfNp90e6nkMXzafdHuoIXjXNsEdrNPbyRzsmhVRHBy8jCOMMVzgFmH2ZrTPAuICPtPyk5uMauz7KPybOPQ06e0092dee/2VI81cB8otJIoQqSExuhwANcbrImrHcSoB9hNaB5tm7PSOH3PlWMdlo/R6ume2/u9Gd85zjuztQS/K3GPK7WKcroZgQ6ZzpdWKOAe8BlP2VK1WuSY0t4hZM4NxEO0lGCMmVjIWTPpJqYrkeGOtWWgUpSgUpSgUpSgUpXjMACScAdSe6gMwAJJwBuSe6qpvxNvDh4/feEfwgH/P6urfibeHDx++8P8A1AP+f1dbWigAADAGwA6CgKoAAAwBsAOgr2q5xXjU7XPklmkZkVA8sspOiIMSEAVd2dsE4yAAK+LLjVzFcx216sX6YN2M8WoK7IMtGytkq2ncYJyAfCgs1KheVOLvcxyu6qpS4uIhpzuI5CgJz3kCvOWuMPcNeB1UdhcvCuM7qI4nBOT1zIf3Cgm6UpQfMkYYFWAKkEEEZBB2II7xVWRm4awViWsWICsdzaEnAVvGEno3q5wdtxa6+ZYwwKsAVIIIIyCDsQR3ig9Bz0r2qojtw1grEtYsQFc7m1JOAjeMJPRvVzg7bi1A56UHtKUoFKVF8e4ytuqgKZJpDphhX0pG6/YoG5boACaBx3jK26qApkmkOmGFfSkbr9igblugANYeBcGaNmnuGElzIMM49FF6iKMHog8erHc+AcC4M0bNPcMJLqQYZx6Ma9RFGD0QePVjknwEnfXaQxySyHSkas7HwCgkn9woM9KqNnf8UnjFxFHbRIw1RwSazIynddbrgIxG+MHGa8fnFmtbeaOMK73SW8sT5JjbUUcZGMkYyD3gg4oLfSoXm7i72tt2qKrN2tumGzjEkyRk7HqA5qaoFKUoInj3BhOFZG7KeMkxTAZKHvBHrI3Qr3/Xg188B4yZS0MyiK5ix2kecgjoJIz60bdx7uh3FTFRPHuDCcK6P2U8eTFMBkqT1Vh6yN0K9/sIBoJalQ/AeNGUtFMvZXMWO0izkEdBJGfWjbuPd0O4qYoFKUoFKUoFUb4SL9lktYTE01u63EtxEhwzpCYdv8S/pSSu2rTirzVb4r+teH/6e/8A5rSgmOEX8M8KS27q8TAaSvTHh7MdMVuVzLmSxn4PM99YprtZCDdWvRVPzqdy5HXbuGdul65e47BeQrNbvqU9R6ynvVh3EUFemvUsOI3EtydEF2kGiY+grx61MbnopIcEZ6718XXE4+IX1mtowljtZHmmmTdFPZvGkYboWOsnA6Bd+tXC+OI5DtsrHfcdDWnyzOXtLd2xqaKNjgADJUE7DYbmgpvJ3K9vcJcyShy3ll4PNldRtMwGysBUl8GlqsQ4lGmdK38oGSWP9zb9SdzVyAoBQe0pSgUpUTzNzDBYwNNO2APRUek57lUd5/hQZ+O8RgggkkuWVYgp1atwwO2nHrE9Md9Vfky/kiZIZY2iguNbWau2XQLv2LbbZTz1XJwAR3VF8rcNn4rMnEb9dMCHNpa9VHhK3yj4ZH+1XjmLhXlMDIG0SAh4pOuiRDqRvaAwGR3jIoJOlRnLvFPKIQ5GmRSUlT5Ei7Ov79x4gg99SdBp8Y4ilvDJNJ6KDOB1Y9FUeJJIAHiRVP5c4gYr1l4inZ3dwAYZC2qNkwD2EZIGllPVfWO+/QS039rvQnWCzYM/g85GVX6o1Ib9pl6ad9/mnl6K+t2gmBGd0celGw9F1PcQaCXqK5r4abmzuYFOGlikRT7SpA+zNUrlnnGW0uPybxU/pBgQ3XRZQfR1eBPTPjsd+vSqCocL57s1gUXEywTRqqy27nEiMBjTp6nJ6EdQRiqxxCxZ7JHnRoxd8TSXszlWVHchc96sVAPiM+NXziNwRe2iDGHWcnIBPmhSMHqOpqZIoOc89cqW0FqJYxIGWe0xqlkYb3EQOzMR0NdHrwjPWvaBSlKBSlc+5z54fthw/hoEt25Ks/VYR3k+LAde4d++1B78I3G40YLbqXvoFabUhx2EYGXMpwcow20H0sjpjNX2JsqD4gGqPPywljwi9UN2kzwzPPMfSlcqxJPfjJOBV3tvQX9kfwoMlKUoFKUoFVviv614f/p7/wDmtKnry5SJHkkbSiKWYnuAGSaqCcRvp+zvIuHwlVVuxWSYrOyPpLdEKoWCKdJz0G9Bc3QEEEAgggg7gg9Qa4nzRwe44FdeWWG9tIQHjOdK77Rv/hOTpbuyR9fRn5wVoLSeFCRPPHCyv5rRlmKOCN/OUgjHsra51v1htvPiWZJJIYWRjgESyLGT07tWfsoNfl/muDiFpJJCcMEbtIj6UZ0nY+I8D31v8of+Daf5MX8orhfNnL1xwW7WW3duxkJEb+IPWGTxOPHqN+oq8cF+Fmwgt4YXExaNEQkICMqADg6txtRXU6Vzn883Dvkz/cH9VPzzcO+TP9wf1UR0alc5/PNw75M/3B/VWtxH4ZrXs28mikeYjCK4Crk9MkEn7B1oLbzpzfBw6EvIdUhB7OEHDOf+lz1bu9vSua8n8Cn41dflDiB/s6HEcW+l8HOlf/zB6n1iMd1QnJnLk/Grt7m6cmJWHav8rG4hT5IwR06A+JzX6CtrdY0VEUKigBVGwAGwAorIqgDAGAO6vaUoiAltHgvVliUtFcDROo9R1UlJvqKjQf8A08DW1xbiZ7GQ2umaXZVVSCAzEKC+Dsqk5PsBqG5yXt7mysmJEMxleYAkdosS5EZx6pYjI7wCK1OdOAW9ratd2sSQT2oV0eNQuoAjVG2PSVlyMH2UFp4FwxbaBIgdRGSznq7sSzufaWJNSFY7eTUitjGoA4+sZrJQVvnvlGLiNuY3wsgyYpMZ0HwPip6Ef91zvkrnubh835P4mCFQ6VlJyY+9dXyoyOjdRt3dO0VTPhJ5IXiMOpMLcxj9G56MOpjb2HuPcd/GgkuIuGv7EqQQUuCCNwQVTBFWGvzpyNzS9hcKl6X7K27VRHjLRs+AVAPq7ZxXRfzzcO+TP9wf1UHRqVzn883Dvkz/AHB/VT883Dvkz/cH9VB0ahrnP55uHfJn+4P6qpnwg/CbJeKILJXSF8KzdJJCfUAHQdPac+HUJz4QPhGeSTyHhmXkZtDTL1JO2iL2+Ld3d4i2/BxySnDocthrmQZlk8O/Qp8B4953qM+CrkEWUYnnUG5denzKn1R/iPefsrodBB88/q69/wAib+Q1MW3oL+yP4VWuOcVknllsra3SfSoFw0rlIkDjIQ6QSzFTnAxgEeNZ+C8ekMxtLqAQzhNaaH1xyoCFJQkAggkZUjbI3NBYqVE8rcWN3axzsgQvr80HIGl2Trj/AA5r45V40buFpGQIRLNHgHP925QHoOuM0EzSlKCE524a9zYXUMfpyROF9pxsPt6VrcI5us2tVla4jjCoA6OwVoyowyMp3BBBGMd1WStKbhFuz9o0ETSfLKKW/eRmg5pLZl7O3Zw8S3XFFlUbo6pJIdJ8VYjzvZmpLnrl1IYInE9y5F1Z+bJO7rvPGNwxxXQpoFbGpVbSQwyAcEdCM9CPGk8CuMOqsMg4YAjIOQd+8Gg+LyzjlUpKiup6qwBH7jUZ8U7H6HB+GvuqapQQvxTsfocH4a+6nxTsfocH4a+6pqlBC/FOx+hwfhr7qhuc+WbNLC7dLWFGWGQqyooZTpOCCBsaudQXPX6uvP8AIl/lNBv8EsI4IIooUCIqjCj95+0net6sVr6Cfsr/AArLQKUpQQvM3AzciJ4pOyngftIZcagDgqVZcjUjKSpGR1qMveCX13ojvJbdLcMrSJAHLTaSGCkuRoXUATgEnGPbVtpQeAV7SlApSlBG3vALWZy8ttE7nGWZAScbDcjwFa/xTsfocH4a+6pqlBC/FOx+hwfhr7qfFOx+hwfhr7qmqUEL8U7H6HB+GvuqHt+XLVOKIyQRr2dvrQKoADFypbA21Y2z3Vcqgl/WTf6Uf/Q0E7SlKCl8EvI7S/v4bh1jM8onhZzpWRSiKwBOxZWXBHhjxo94l3xWA27CRLWKYyyqcoGkAVI9Q2LYy2B0A36irZeWUUq6ZY0kXrpdQw+vBFfdtbJGoSNFRR0VQFA+wbUFB5D5aSWxhkNxdKWMvmpO6KP0sg2AOB0qU+C1MWTAEnFxdDJOScSsNz3mrXBCqKFRQqjOFUAAZOTsPaaQQKgwiqoyThQAMncnbvJoMlKUoFKUoFKUoFKUoFKUoFQvOahrK4jLohkjdFMjBFyQQASamqpPALCO8u7+e5jWVoZzbwq41LGixxuSoOwLNIcnHcKC32UitGhVlYaR5ykEHHgRtWSGVWAZWDKehBBB+oiqYlmlnxRI7dQkV3BO8kSjCCSEpiQAbAssmk/sio34P+PzR8OtUXh11KqpgSJ2GhtzuuqYHH1gUHRYZVYZVgw3GQQRscHp7Rivuql8FjZ4chKlSZrw6TjI/tM2xxtkeyrbQKUpQKUpQKUpQKUpQKUpQKgVkT8oFu1iz2Ij0a116g5bGnOelYvhBvZIrGQxMUd2hiDjqnaypEWHtAc49uKHkix8n7DyaMDGz6R2gbrr1+lrzvnPWgsDzKCoLAFtlBIBbv28aSTKuNTAajgZIGT4DPU+yuVpxeVouCyuklxIk90mE065OzWWLUNbKuSFyckd9SvMPGJJp+GK9jcW4F7GQ8vY6SezlGB2crHO/h3Gg6FSlKBSlKBSlKBSlKBSlKBSlKBSlKBVavOA3EdxJcWM0aGbHbQyoWjdlGBIChDK2Nj1BwOmN1KD74Py/Ks0l1dzLLOydmgRSkcKZzpUFiSSxyWOM7bbVtcpcHa0s4LdmDtGuksBgHc7gGlKBynwdrS2ELMHIknfIGB+kleUDfwD4+ypilKBSlKBSlKBSlKBSlKBSlKDT4xw2O5hkglBKSLg4OCO8EHuIIBB8RVePCeKGPsPLYNGNPlHZN2+np01aNePW8d8d1KUGw3KioeHCFgsdmznByWcNGydflEtqJPXet3mDg7XD2jKwXsLhJjkE6gEddI8D5/+1KUExSlKBSlKBSlK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8" name="AutoShape 8" descr="data:image/jpeg;base64,/9j/4AAQSkZJRgABAQAAAQABAAD/2wCEAAkGBxMTEhMUEhIWFRUXGBUaGBUYGRsZGRcfHBoYGBoaGiAZHCggHRwlGxccIjgiJSwrLi4uGh83ODMtNygvLisBCgoKDQwMFA0PDisZHRkrLCs3KysrKysrLCssLCwrKys3KyssKysrLCw3LCsrKysrKysrKyssKyw3KysrKzcrK//AABEIAIgBAQMBIgACEQEDEQH/xAAcAAEAAgMBAQEAAAAAAAAAAAAABQYDBAcBAgj/xABFEAACAQMCAwMGCQkIAwEAAAABAgMABBESIQUGMRNBURQiMkJh0QcWUlNUcYGSkxUXIzVykbGy0iQzYnN0oaLBNIKzY//EABUBAQEAAAAAAAAAAAAAAAAAAAAB/8QAFBEBAAAAAAAAAAAAAAAAAAAAAP/aAAwDAQACEQMRAD8A7jSlKBSlKCB47x6SOaO2toRNcSKXwzaEjQHGt2AJ67AAZOD0rHwzjF0LgW93bqpdWeOaFmeNtONStqUFGGR16/ZUdf3SWnFhLOwSK5t1jSRtkDxuWKEnYEq2Rnrg+FSq8zxPdpawYmJR3ldGBWEDAXVjO7EnA9hoM3KnGDd24mZAhLyrpByPMkZAckd+nP205X4ybqOV2QJonniwDnIjcoG6dTjOKqHIfLSTWgkM90hMtx5sc8iIMTSDZVOB0rZ5DgmFrJHBIFAvbwPK/nuFWR9xq2ZyQBk+JO9BZuZOOeTCNUjM08z6IYgdOpsEksxB0oqgknB2HQ1Fz8w3lsUa+t4hA7KrSwyM3YljhdasoyuTgsDt4VCXHE2EtlfTsHt4ZbqBrhVwpSTsxHOQM4XUhQsNt9WwNSXPvGIJrRrWCVJp7nTHHHGwc7suXOk7Ko3JPhQTlrxkvfT2ugBYoopA+dzrLgjGNsaf96Lxo/lBrTQMC2SbXnfLSSR6ceHmZz7aqy8EWbi1yjSzJotbTeKVoyd5BvpO/Ss/BOGrb8alRZJZAbGJsyyNI288wwCxzjbp7T40F7pSlApSlApSlArx2ABJ2A3Ne1q8UtzJDLGDgujqD4ZUj/ugrVrzDfXKGeztYTBv2ZllZXnAONShUIQHGxJORg99bHxrJjsnEDIbicQukmVaI+fq7vOwU2PQjetTkvmO2jsIUmmjhktoxFNG7BWjaMaW2O+DjI8QRUbx++8vh4a5SSFZb0BSGKuUAkCyKRgrqAyPYRQWzmbjBtUhZUDdpPFEQTjAc4J+sVMVzvm/l1IFtXWe5c+V2w0yzvIu7HuY4z7anOMX11C6sZEPaXCRxWoUEyISAx1elrCapDjYBce2gNx+6nllSxgiaOJijzzOVVnGNSxqiknGcFiRv3V7ac0uYrsTQdlc2qFni1akYFSyOjYGUbB3xsQR3VH8kcQitVns7iVIpopp3w5CdokkjSJIurGpcNjboVI7q0bq4W5m4ndQnVAlmbcSj0ZHGt30n1guQMjvJ8KC6WPES9olxpALQrJpzsCUDYzXxyxxQ3Vpb3BUIZY0cqDkLqGcZ76qvCuVIzw+J/KbsE2yNgXMgXeMHAGcY9lTXwb/AKrsP9PF/KKCyUpSgUpSgUpSgUpSgUpSg1eJxq0UgdFcaWOlgGU4GRkHY1pcpqnkkDrHHGZI0dhGgRSSoJOFFb/EP7qT9h/4GtDlD/wbT/Ji/lFBJwQqg0ooUb7KABvudh7aheZOAvPEIoZI4ULlpVMWpZgc5VgrpsTud9+h61PUoNLhltIseid45DuBojMaacABdJdvb3/ZX1Z8MhiJMUMcZPUoiqT9ekb1t0oMawKGLhVDEAFsDJA6AnqRTsF1a9K68adWBqxnOM9cZJOPbWSlApSlApSlApSlApSlBXuLwxG9tVaCF+0WYlnjVn8wKVwSMjrU7JAradSqdJyuQDpPiM9D7ahOKfrCy/Yuf5UqfoMc0CvgOobBBGQDgjoRnvHjVci4DdrdSXHlULa2wA1uxaOPI/RI3bADpknG53PQVZ6UGte8Ohmx20UcmOmtFbH1ahWUW6BdAVdGMacDTjwx0x7KyUoPhYlC6QoCgY042x0xjwxSGJUUKqhVAwFAwAPAAdK+6UClKUClKUClKUClKUClK8ZgASTgDck9BQYOIH9FJ+w/8DVb5W5ls0s7ZXu4FZYYwVMiAghQCCCdjTfibeHDwfqN4R/CAf8AP6utkFjF80n3R7qCP+NVj9Nt/wAVPfT41WP0y3/FT31IeQxfNp90e6nkMXzafdHuoNBOaLIkAXluSSAAJUySdgBvUP21zfXNykVy1tb2ziItGqGWWTSrtvIrKqKHUY0knxFWgWUfzafdHuqqQPJw+5ui0EsttcyduJIUMjRuURHR0XziCEBBAPfnFBscJvbi3vBZXMvbrJE0sExUK/mELJHIFAUkalIYAel02q1VRzel7tb+4je3tYEMMXaLh2aZk1yuo3jjGlRlsd5OKu4OdxQe0pSgUpSgUpSgUpUXx3jK26qApkmkOmGFfSkbr9igblugANBGcw3scN7ZPLIkaabganYKMlVwMmt/41WP0y3/ABU99Y+DcC0lprorNcyek2PMQd0cYPRR49WOSeuBKeQxfNp90e6gj/jVY/TLf8VPfT41WP0y3/FT31IeQxfNp90e6nkMXzafdHuoIXjXNsEdrNPbyRzsmhVRHBy8jCOMMVzgFmH2ZrTPAuICPtPyk5uMauz7KPybOPQ06e0092dee/2VI81cB8otJIoQqSExuhwANcbrImrHcSoB9hNaB5tm7PSOH3PlWMdlo/R6ume2/u9Gd85zjuztQS/K3GPK7WKcroZgQ6ZzpdWKOAe8BlP2VK1WuSY0t4hZM4NxEO0lGCMmVjIWTPpJqYrkeGOtWWgUpSgUpSgUpSgUpXjMACScAdSe6gMwAJJwBuSe6qpvxNvDh4/feEfwgH/P6urfibeHDx++8P8A1AP+f1dbWigAADAGwA6CgKoAAAwBsAOgr2q5xXjU7XPklmkZkVA8sspOiIMSEAVd2dsE4yAAK+LLjVzFcx216sX6YN2M8WoK7IMtGytkq2ncYJyAfCgs1KheVOLvcxyu6qpS4uIhpzuI5CgJz3kCvOWuMPcNeB1UdhcvCuM7qI4nBOT1zIf3Cgm6UpQfMkYYFWAKkEEEZBB2II7xVWRm4awViWsWICsdzaEnAVvGEno3q5wdtxa6+ZYwwKsAVIIIIyCDsQR3ig9Bz0r2qojtw1grEtYsQFc7m1JOAjeMJPRvVzg7bi1A56UHtKUoFKVF8e4ytuqgKZJpDphhX0pG6/YoG5boACaBx3jK26qApkmkOmGFfSkbr9igblugANYeBcGaNmnuGElzIMM49FF6iKMHog8erHc+AcC4M0bNPcMJLqQYZx6Ma9RFGD0QePVjknwEnfXaQxySyHSkas7HwCgkn9woM9KqNnf8UnjFxFHbRIw1RwSazIynddbrgIxG+MHGa8fnFmtbeaOMK73SW8sT5JjbUUcZGMkYyD3gg4oLfSoXm7i72tt2qKrN2tumGzjEkyRk7HqA5qaoFKUoInj3BhOFZG7KeMkxTAZKHvBHrI3Qr3/Xg188B4yZS0MyiK5ix2kecgjoJIz60bdx7uh3FTFRPHuDCcK6P2U8eTFMBkqT1Vh6yN0K9/sIBoJalQ/AeNGUtFMvZXMWO0izkEdBJGfWjbuPd0O4qYoFKUoFKUoFUb4SL9lktYTE01u63EtxEhwzpCYdv8S/pSSu2rTirzVb4r+teH/6e/8A5rSgmOEX8M8KS27q8TAaSvTHh7MdMVuVzLmSxn4PM99YprtZCDdWvRVPzqdy5HXbuGdul65e47BeQrNbvqU9R6ynvVh3EUFemvUsOI3EtydEF2kGiY+grx61MbnopIcEZ6718XXE4+IX1mtowljtZHmmmTdFPZvGkYboWOsnA6Bd+tXC+OI5DtsrHfcdDWnyzOXtLd2xqaKNjgADJUE7DYbmgpvJ3K9vcJcyShy3ll4PNldRtMwGysBUl8GlqsQ4lGmdK38oGSWP9zb9SdzVyAoBQe0pSgUpUTzNzDBYwNNO2APRUek57lUd5/hQZ+O8RgggkkuWVYgp1atwwO2nHrE9Md9Vfky/kiZIZY2iguNbWau2XQLv2LbbZTz1XJwAR3VF8rcNn4rMnEb9dMCHNpa9VHhK3yj4ZH+1XjmLhXlMDIG0SAh4pOuiRDqRvaAwGR3jIoJOlRnLvFPKIQ5GmRSUlT5Ei7Ov79x4gg99SdBp8Y4ilvDJNJ6KDOB1Y9FUeJJIAHiRVP5c4gYr1l4inZ3dwAYZC2qNkwD2EZIGllPVfWO+/QS039rvQnWCzYM/g85GVX6o1Ib9pl6ad9/mnl6K+t2gmBGd0celGw9F1PcQaCXqK5r4abmzuYFOGlikRT7SpA+zNUrlnnGW0uPybxU/pBgQ3XRZQfR1eBPTPjsd+vSqCocL57s1gUXEywTRqqy27nEiMBjTp6nJ6EdQRiqxxCxZ7JHnRoxd8TSXszlWVHchc96sVAPiM+NXziNwRe2iDGHWcnIBPmhSMHqOpqZIoOc89cqW0FqJYxIGWe0xqlkYb3EQOzMR0NdHrwjPWvaBSlKBSlc+5z54fthw/hoEt25Ks/VYR3k+LAde4d++1B78I3G40YLbqXvoFabUhx2EYGXMpwcow20H0sjpjNX2JsqD4gGqPPywljwi9UN2kzwzPPMfSlcqxJPfjJOBV3tvQX9kfwoMlKUoFKUoFVviv614f/p7/wDmtKnry5SJHkkbSiKWYnuAGSaqCcRvp+zvIuHwlVVuxWSYrOyPpLdEKoWCKdJz0G9Bc3QEEEAgggg7gg9Qa4nzRwe44FdeWWG9tIQHjOdK77Rv/hOTpbuyR9fRn5wVoLSeFCRPPHCyv5rRlmKOCN/OUgjHsra51v1htvPiWZJJIYWRjgESyLGT07tWfsoNfl/muDiFpJJCcMEbtIj6UZ0nY+I8D31v8of+Daf5MX8orhfNnL1xwW7WW3duxkJEb+IPWGTxOPHqN+oq8cF+Fmwgt4YXExaNEQkICMqADg6txtRXU6Vzn883Dvkz/cH9VPzzcO+TP9wf1UR0alc5/PNw75M/3B/VWtxH4ZrXs28mikeYjCK4Crk9MkEn7B1oLbzpzfBw6EvIdUhB7OEHDOf+lz1bu9vSua8n8Cn41dflDiB/s6HEcW+l8HOlf/zB6n1iMd1QnJnLk/Grt7m6cmJWHav8rG4hT5IwR06A+JzX6CtrdY0VEUKigBVGwAGwAorIqgDAGAO6vaUoiAltHgvVliUtFcDROo9R1UlJvqKjQf8A08DW1xbiZ7GQ2umaXZVVSCAzEKC+Dsqk5PsBqG5yXt7mysmJEMxleYAkdosS5EZx6pYjI7wCK1OdOAW9ratd2sSQT2oV0eNQuoAjVG2PSVlyMH2UFp4FwxbaBIgdRGSznq7sSzufaWJNSFY7eTUitjGoA4+sZrJQVvnvlGLiNuY3wsgyYpMZ0HwPip6Ef91zvkrnubh835P4mCFQ6VlJyY+9dXyoyOjdRt3dO0VTPhJ5IXiMOpMLcxj9G56MOpjb2HuPcd/GgkuIuGv7EqQQUuCCNwQVTBFWGvzpyNzS9hcKl6X7K27VRHjLRs+AVAPq7ZxXRfzzcO+TP9wf1UHRqVzn883Dvkz/AHB/VT883Dvkz/cH9VB0ahrnP55uHfJn+4P6qpnwg/CbJeKILJXSF8KzdJJCfUAHQdPac+HUJz4QPhGeSTyHhmXkZtDTL1JO2iL2+Ld3d4i2/BxySnDocthrmQZlk8O/Qp8B4953qM+CrkEWUYnnUG5denzKn1R/iPefsrodBB88/q69/wAib+Q1MW3oL+yP4VWuOcVknllsra3SfSoFw0rlIkDjIQ6QSzFTnAxgEeNZ+C8ekMxtLqAQzhNaaH1xyoCFJQkAggkZUjbI3NBYqVE8rcWN3axzsgQvr80HIGl2Trj/AA5r45V40buFpGQIRLNHgHP925QHoOuM0EzSlKCE524a9zYXUMfpyROF9pxsPt6VrcI5us2tVla4jjCoA6OwVoyowyMp3BBBGMd1WStKbhFuz9o0ETSfLKKW/eRmg5pLZl7O3Zw8S3XFFlUbo6pJIdJ8VYjzvZmpLnrl1IYInE9y5F1Z+bJO7rvPGNwxxXQpoFbGpVbSQwyAcEdCM9CPGk8CuMOqsMg4YAjIOQd+8Gg+LyzjlUpKiup6qwBH7jUZ8U7H6HB+GvuqapQQvxTsfocH4a+6nxTsfocH4a+6pqlBC/FOx+hwfhr7qhuc+WbNLC7dLWFGWGQqyooZTpOCCBsaudQXPX6uvP8AIl/lNBv8EsI4IIooUCIqjCj95+0net6sVr6Cfsr/AArLQKUpQQvM3AzciJ4pOyngftIZcagDgqVZcjUjKSpGR1qMveCX13ojvJbdLcMrSJAHLTaSGCkuRoXUATgEnGPbVtpQeAV7SlApSlBG3vALWZy8ttE7nGWZAScbDcjwFa/xTsfocH4a+6pqlBC/FOx+hwfhr7qfFOx+hwfhr7qmqUEL8U7H6HB+GvuqHt+XLVOKIyQRr2dvrQKoADFypbA21Y2z3Vcqgl/WTf6Uf/Q0E7SlKCl8EvI7S/v4bh1jM8onhZzpWRSiKwBOxZWXBHhjxo94l3xWA27CRLWKYyyqcoGkAVI9Q2LYy2B0A36irZeWUUq6ZY0kXrpdQw+vBFfdtbJGoSNFRR0VQFA+wbUFB5D5aSWxhkNxdKWMvmpO6KP0sg2AOB0qU+C1MWTAEnFxdDJOScSsNz3mrXBCqKFRQqjOFUAAZOTsPaaQQKgwiqoyThQAMncnbvJoMlKUoFKUoFKUoFKUoFKUoFQvOahrK4jLohkjdFMjBFyQQASamqpPALCO8u7+e5jWVoZzbwq41LGixxuSoOwLNIcnHcKC32UitGhVlYaR5ykEHHgRtWSGVWAZWDKehBBB+oiqYlmlnxRI7dQkV3BO8kSjCCSEpiQAbAssmk/sio34P+PzR8OtUXh11KqpgSJ2GhtzuuqYHH1gUHRYZVYZVgw3GQQRscHp7Rivuql8FjZ4chKlSZrw6TjI/tM2xxtkeyrbQKUpQKUpQKUpQKUpQKUpQKgVkT8oFu1iz2Ij0a116g5bGnOelYvhBvZIrGQxMUd2hiDjqnaypEWHtAc49uKHkix8n7DyaMDGz6R2gbrr1+lrzvnPWgsDzKCoLAFtlBIBbv28aSTKuNTAajgZIGT4DPU+yuVpxeVouCyuklxIk90mE065OzWWLUNbKuSFyckd9SvMPGJJp+GK9jcW4F7GQ8vY6SezlGB2crHO/h3Gg6FSlKBSlKBSlKBSlKBSlKBSlKBSlKBVavOA3EdxJcWM0aGbHbQyoWjdlGBIChDK2Nj1BwOmN1KD74Py/Ks0l1dzLLOydmgRSkcKZzpUFiSSxyWOM7bbVtcpcHa0s4LdmDtGuksBgHc7gGlKBynwdrS2ELMHIknfIGB+kleUDfwD4+ypilKBSlKBSlKBSlKBSlKBSlKDT4xw2O5hkglBKSLg4OCO8EHuIIBB8RVePCeKGPsPLYNGNPlHZN2+np01aNePW8d8d1KUGw3KioeHCFgsdmznByWcNGydflEtqJPXet3mDg7XD2jKwXsLhJjkE6gEddI8D5/+1KUExSlKBSlKBSlK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9" name="Picture 9" descr="C:\Users\Milan\Desktop\download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8237" y="1524000"/>
            <a:ext cx="2447925" cy="12954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073305" y="3320534"/>
            <a:ext cx="997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sr-Cyrl-R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-(1→4)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206626" y="2611859"/>
            <a:ext cx="2209800" cy="597890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73305" y="260057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Maltoza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85972" y="4061178"/>
            <a:ext cx="497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latin typeface="Times New Roman" pitchFamily="18" charset="0"/>
                <a:cs typeface="Times New Roman" pitchFamily="18" charset="0"/>
              </a:rPr>
              <a:t>Dobija se hidrolizom skroba i slada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4820441" y="2566200"/>
            <a:ext cx="1600199" cy="643549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66307" y="594525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Oligosaharidi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2" name="AutoShape 4" descr="Image result for beer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146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6307" y="594525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Oligosaharidi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pic>
        <p:nvPicPr>
          <p:cNvPr id="14" name="Picture 2" descr="File:Beta-D-Lactose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9884" y="1440921"/>
            <a:ext cx="4229100" cy="1466543"/>
          </a:xfrm>
          <a:prstGeom prst="rect">
            <a:avLst/>
          </a:prstGeom>
          <a:noFill/>
        </p:spPr>
      </p:pic>
      <p:sp>
        <p:nvSpPr>
          <p:cNvPr id="15" name="AutoShape 4" descr="data:image/jpeg;base64,/9j/4AAQSkZJRgABAQAAAQABAAD/2wCEAAkGBhQGEBUUEhQVEhUTFhkYGRQVGBYeHRgcHRgXHxgXGxkZHyYeGholHRwhKzEsIycqLCwsISIxODAqNygrMSkBCQoKBQUFDQUFDSkYEhgpKSkpKSkpKSkpKSkpKSkpKSkpKSkpKSkpKSkpKSkpKSkpKSkpKSkpKSkpKSkpKSkpKf/AABEIAKIAuAMBIgACEQEDEQH/xAAcAAEAAwEBAQEBAAAAAAAAAAAABAUGBwMCAQj/xABIEAACAQMDAgIEBg4JBAMAAAABAgMABBEFEiEGMRNBByIyURQVI0JhcRYXNFNUdJGSk7Gz0dLTGCQzNUOBobTBVXOClFJicv/EABQBAQAAAAAAAAAAAAAAAAAAAAD/xAAUEQEAAAAAAAAAAAAAAAAAAAAA/9oADAMBAAIRAxEAPwDuNKUoFKUoFKUoFKUoFKUoFKUoFZqbqqa6llSztfhKwMUkkaVY13gAtHHkMXYZ5ztAPGe+NLWJ0vUG6Ma5hlt7mRXuJZ4pIImkDrK28odnsOrEj1sAjBz3wFra9YLdy2iCKRPhiTNiQbWjMOzcrIRyctjIOOMjINTU1wPfPa7DlIEm354O53XbjHlt7/TWUvtHm6nudOe8gZAEvDIsTyARbvC8JGkRgd20c4OCQa+X6dHT19cPG8lrb/BId9wzO/aaQyIrysdrFce/GeBk0Go17qI6U8cMURuLibcUiDBRtTG+R3PCIMgdiSSAAahQ9YtA0sdzbmCaOF51QSB0lRPa2SADkHAIKgjIPIqltY7nTp4b6SOadPDngZduZ0haVHgkaMY3N6uGAG4ArwSDX1qsUnVs5nSGaOK2tLpEMqMjzSTIo2rG3rBVCdyBkkY7UF7f9XCx0sX/AIZIMMcvh7hn5TZ6u7GON3u8q0Ncs1ToBV0JdkM5uvg0Hyfizk78Rbh4RfbxzxjAx9FdSFB+0pSgUpSgUpSgUpSgUpSgUpSgUpSgUpSgVRdROVnscEjNyQcHv/V5+D76vaoepPuiw/Gj/t56C+qHqukRa3H4cy71DKwG5hhlOVYFSCCDz3qZSgjafpyaWmyMMFyT6zux5/8As5J/1qTSs3N1kZHkFtaXF2kLFHlj8ILuX20TxHUyMp4O0YzxnNBpKVD0jVo9chSaE7kccZBBBBIZWB5DAggg9iK+9Rv10uGSZ87IkZ2x3wqkn/QUEmlYpL/U5bb4YDb4Mfiiy8N87MbghuN+fF2+ezbu4xivuD0hQtdoJJoYLeayiuIzM6ISzu4IyzAHCgcDzzQbKlZ7pfqX7IZrwI8ckUMqJG8RDAgwozespIY7ie31UoNDSlKBSlKBSlKBSlKBSlKBSleN5eJYRtJIwREBZmY4AA7kmgXd2lhG0kjBEQFmZjgADuSfdWZj05+tHWafxILdDmCJWaORiQR48hXDJlSQqcYBJbk4X1tLN+rZFnuFKWyENBbMMFyOVnmU/lRD7PtH1sBdPQUH2FQ/fbv/ANq5/jp9hUP327/9q5/jq/pQUlv0jFbOriS5JUggNczkcHzUvgj6DVB09ridFxNa3SzLJHLMUZYZXE6vI7oyGNWBYhsEZyD+Wt1SgyvQH9XilST5OZ5pblrcn14lnkd4ww9+O+OM5HlWh1KwXVYZIXzslRo2x3wykHH04NQdd0L4z2yRN4NzFnw5sZ7943Hz4mxyPqIwQDX7oWu/Gm6ORfBuIsCWEnOM9nU/PibHqt9YOCCAGdQahBALALbGQRbBd+N/hgbPGNvt37wMcbtu752Kl6b0Uun3iHYjwRWMNsm8KW3RyOSSCPNSOffUx/73X8Sb9ulaGgoOndCbSLm9faixzzI8YTHYQxqcgDg7lNKv6UClKUCq3W+oI9BCb97vK22OKNSzyNjJCqPcOSTgAdyKsqyHVUw0bULO7myLdI54XkwSImk8Io7Y9lTsKk9hkZ70ExOuYVSdpUmge1j8WSGVAH8Pn11wSrrkEZUnng4qz1HXI9MhSV9213iQYGTmV1VMj3ZYZrH9U9Tw9Q2eoLbL4yR2Um66TBTcQcQq2PXOPWO0kDjPJqP1F089laW8hu7uYfCLL5ORoinNxD5LGDx9flQdDurpbJGkkYIiKWZjwFAGSSfcBWdi6/hbYzw3MMMrBUuZYtsZLHCEnO5Axxguqg5FUfVnwzWorm0HhTO0DSNFErDwtsiNFEZCxDNKgYYIByM8CvXqrq226msJba3bxri6QxJbYPiKzcfKIRmIJ3JbAGKDYWmsx3s80C7t9v4e/I4+UXcuD58U0rWE1gSGPPyUrwtuGPWQ4bHvFY3T9AfUNTvx8KuYCi2gJhaMbz4HLNvRuePKrP0bwG1hulLM5W+uRvfG5vX9piABk/QBQae7u0sI2kkYIiAszMcAAdyTWetLN+q5FnuFKW6ENBbMMFyPZnmU+fmiH2faPrYC+npBjE2nyqeQzQqR7wZ4gRx7wapYepH6AuFtb9me1lOLa9c52+6Cdv8A5Dyc9xyexIDe1idEsZOs43upLq5hDySrDHA+xYkSRkUkYPiOduTvyOcY452oOax93o82gS7LW7EEd5M22J7cS+HIyvJIY23rtU7WOGDAE/Tigpk6ynhay8YyyGO6u7eYW8bMZzCrhX8JATzgMQOxzVrpXVDazrHhqLiKIWTMYp4pI8v46DeFcAn1TjNWNp0Slg1oUkb+qPM7FxuaZ5VYO7NkYYsxPb6OKmnQM6gLvf2tjB4e33yq+7dn6MYx/nQW9KUoFVGu6F8Z7ZIm8G4iz4U2M4z3jcfPibHK/URggGresv1j1uvThSCJfhF5PxDbKeTn57n5kY959x9xICJo2qtqeqYkjMM0VoyyRnkA+NGQyNjDxsOQR9RwQQNnVF0v0+2lK0tw/j3U2DLL5DHaKMfNiXPA8+SeTV7QKUpQKVVdRa78RIm1DNLNIIoogQN7kE4LHhVCgknyAPftVfB1HcWE8UV7BHELhtkcsMpkXxNpYRuGRCpIBwRkHHlxQaWvG8YpG5HBCsQf8jVTpHUvxpZyXGwL4bXC7N2c+DJIuc4GM7M9uM+de1hqfx1YJPt2eNbiTbnO3fHuxnAzjPuFA6SuGvLC1dyWd7eFmY9yzRqWJ+kk1bVS9E/3bZ/isH7JKuqCl0XphdCYlJp3DMzMsjKQzMcs59UEt9Z7YHYCrnbiv2q3WuoIdBCmVjukO1I0VneQ4yQkaAs3HfAwPOgsqVV6N1HDrpdYyyyR43xSo8ciZ9ksjgHB8j2Pvq0oM/159wv/ANyD/cRVYa7ocXUlu8E6745BgjzHuYHyYHkGqTXtSfXJZLO3t0n8Lw2meWVokRsh40BRWZn9UE4AAGMnnFWXT3UB1gyxyR+BPbsFli3BgNy7kdHwNyMOxwDwQQMUHMtJ6quPRBdCx1AtNZN9z3OCSi57H3qvmvde4yCK6Jrlwt3LpzowdWuSVZSCCDbT4II4IqR1d0nD1latbzjg8q49pG8nX6f1jIrhOj6pc+iq+W2vy7W1vIZkCjIYsroGiJxhWDHIz3B8waD+kKVy7+kPp/3u5/MT+On9IfT/AL3c/mJ/HQdRpXLv6Q+n/e7n8xP46o+r/T+t3bFNOjkWVuDLIqjYDxlVBO5iT59vpoNZ6SPSkvS39WtR497JhVjXkRlvZLAd2OeF7nz47yfRz0E3T4a6vG8a/uOZJGOdgP8Ahqf1444AHAFUnoi9GB0QfDr0FruXLKr8mIN3LZ/xW8/MDjvmup0ClKUClKUGe6u0yW5+DTwJ4slpN4vhZAMilHR1UngPh8jPGRjjNV91LN1hPbAW01vDbzrPJJcBVJKBtkaIGJOWOSeBgY5zWxqg6O/sp/xu5/bNQZvSPR5DNZTG4tVNw0l0wLZ3HdLKYzwccqVxU7Tr2W1srWwiQfC/gsSyB+Vtl8MKzy4PfIIVQcsR5AEi41rWnMnwW0w1wwyzEZS3Q/4smO5PzV7sfcASJui6Kmhx7VJZmO6SV+Xlc93c+Z/0AwAAABQVVl0lNp0SRR6hcqkaKir4dmcKoAUZaEk4A8yTXt9j1z/1G5/RWX8ir+lBQfY9c/8AUbn9FZfyKprs/Y7qtvLdzFomtHgS4l2KBL4wchioVEZ0wBwM7Md63Fec8C3KlXUMp7qwBB+sHg0GPiv49Y1qOS3dXWC2kjmlQgqWd4zFDuHBcbXbA7A/TW0qtvunoL+DwSgRAQV8PCGNhyroV9hweQRULSNXks5Ra3hHi4JimAwtyo7kDsswHtL/AOS8dggHxelLy5k+Dy3EF2ySBoArPHIqLGyMhIJUhVIIzjkHHFSeltPla4uryaMwG6MSpCxUsscSsFL7SQHYuxwCcDA75r167OLF/wDuQf7iKtBQK8prZLj2lVse8A/rr1pQRvi6L72n5q/up8XRfe0/NX91SaUEb4ui+9p+av7qouo9Pj8ew+TT7qz7K9xBOR5eRAP1gVpqoepPuiw/Gj/t56C+pSlApSlApSlArCaTrMmJrW0Aa4a6uSzMMpboZn+Vk95PzV7sfcATW7rEazM/o9mkukUy2U777hFGXgc4BnTzaM8blPbuPMUGn0XRU0OPamWZjuklc5eVz3dz5k/kAwAAABVTruqz3V5HZWrrC7RNPLMybyiBwiqiE7S7NnluAAeDV9YX8eqRLLE6yRuMq6nIIql17RpUuUvLUx+LHG0TpKSEliJDY3qCUZWGQcHuQRQVN9r1100Z4JpFnY2c9xb3Hhqrbol9eORF9U43KQQBkZBFRL/0nQ/FqNDdQNdstvlAVJ3M0YkGz34LfVUw6BP1WktzM0IaWzkhto4mZo0WZcmVpGUFmb1eygBR5k1O1TpZ73SktF2CVUt1LHtmNoi3OM/NOKDU0pSgVC1fSI9biMcoOMghlOGRhyrow5VweQRU2vO4uVtEZ3YIqglmYgAAdySeAKDB9SatJaWzWl2QZd8JinAAW5UXEWTjsswHtL/5Lxnb0CsLZXbekuVXVSmnQSBkZhhrqRD6rDPKQqf82PHbIrdUClKUClKUCsVZtd9ZA3EVxHbRLLIsCeAkhbYzIZZGc5G4huE24U9ya2tZK00m96b3xWi280DyO8fjPIjQ72LMhCowkQMSRgqccfTQVq+kMxGza4aO3VprqC5z7AeFWHqs3IUsMjzwQKsdL6zTXNU8G3mjmgFoZD4e04k8ZV5Yc+ye1fNh0S+nyWTb1kMEtzLO5GDJJOrbmVeQBubtngYqyGguuqC6G0R/BDDj527xg+cYxjAoL6lKUClKUCvmSMSghgCCMEHsQe4I91fVKDj+sxz+ha4M9srTaXO/ylvn+wc+aZ9kHy8j7J+aa6RYa9D1LZme3cSRujcjuDtOVYd1YeYNWV5ZpqMbRyqHR1KsrDIIPcEV/P3UGm3foRvDJbFpLG5JXa2Spzn5N/dIB7LeY9/rCg7b0V/dtn+Kwfskq6rm/TXpY0zS7K2hlugskUEUbr4c5wyxqrDIQg4IParL7c+k/hY/RXH8ug21KxP259J/Cx+iuP5dfMvpp0pFJFzvIBIVYpstx7I3IBk/SRQa3VdVi0SF5p3WKNBlmbsP+ST5AcmuT21zP6b7kjDwaVA/K9muGHIViPykDhR9JBGbikvPTzf4bdBZQNkqOyD3Z7NMw/Jzxjv3zStKi0SFIYEEccY2qo8h/wAk+ZPJNB7W1stkipGoREAVVUYAA7AAdhXrSlApSlApSlApSlApSlApSlApSlApSlAqNqGnRarGY5o0lRu6OoIPu4NSaUGc+1zpv4Dbfok/dT7XOm/gNt+iT91aOlBnPtc6b+A236JP3V43no802ONyLG2BCsR8knuP0Vqa8L/+yf8A/DfqNBR+jzTo9O0y1EahfEhjlbHdndFZ3J8ySf1DyrR1S9Ff3bZ/isH7JKuqBSlKBSlKBSlKBSlKBSlKBSlKBSlKBSlKBSlKBSlKBWe1/XJFnS0to0knljaRjKxCRxAhS7bfWYljgAd+eRitDWY1vTprC+jvYIvhHyJt5YQyq+zeHR4y5Ckhs5BIyDxyKCDB1HL0zHLbTQxI9tZvNAYmcxSxwpgp6/rqynaCCTwc5qdqPWPwPTUu1EbSMkDeHu4zI0YYcc8bj+SqvVNIueqWnneAwBLK4gt4XeMyO8yjc77WKIPVUAbj5k4qPqPo6i+K41hs4RdqlvkqsQcMrRGQ7+BnAbz5+mg6HSlKBSlKBSlKBSlKBSlKBSlKBSlKBSlKBSlKBSlKBSlKBSlKBSlKBSlKBSlKBSlKBSlKBSlKBSlK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5" descr="C:\Users\Milan\Desktop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190471"/>
            <a:ext cx="2514600" cy="181927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986493" y="3932745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-galaktopiranozil</a:t>
            </a:r>
            <a:r>
              <a:rPr lang="sr-Cyrl-R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(1→4) 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l-GR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sr-Cyrl-R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D-glukopiranoza</a:t>
            </a:r>
            <a:endParaRPr lang="sr-Cyrl-R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Latn-RS" dirty="0">
                <a:latin typeface="Times New Roman" pitchFamily="18" charset="0"/>
                <a:cs typeface="Times New Roman" pitchFamily="18" charset="0"/>
              </a:rPr>
              <a:t>Laktoza</a:t>
            </a:r>
            <a:endParaRPr lang="sr-Cyrl-R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83756" y="2907464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sr-Cyrl-R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-(1→4)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2628900" y="2209800"/>
            <a:ext cx="1454856" cy="1168709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46331" y="3378509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Laktozni tip veze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38893" y="48006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4-0</a:t>
            </a:r>
            <a:r>
              <a:rPr lang="sr-Cyrl-R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-(</a:t>
            </a:r>
            <a:r>
              <a:rPr lang="el-GR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sr-Cyrl-R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D-galaktopiranozil</a:t>
            </a:r>
            <a:r>
              <a:rPr lang="sr-Cyrl-R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l-GR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sr-Cyrl-R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D-glukopiranoza</a:t>
            </a:r>
            <a:endParaRPr lang="sr-Cyrl-R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876800" y="2448397"/>
            <a:ext cx="1775460" cy="980603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415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>
          <a:xfrm>
            <a:off x="646113" y="1492479"/>
            <a:ext cx="7886697" cy="8510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Latn-RS" sz="2000" dirty="0"/>
              <a:t>Mogu se definisati kao polihidroksilni aldehidi ili polihidroksilni ketoni.</a:t>
            </a:r>
          </a:p>
          <a:p>
            <a:pPr marL="0" indent="0" algn="ctr">
              <a:buNone/>
            </a:pPr>
            <a:r>
              <a:rPr lang="sr-Latn-RS" sz="2000" dirty="0"/>
              <a:t>Jedinjenja koja hidrolizom daju polihidroksilne aldehide odnosno polihidroksilne ketone. </a:t>
            </a:r>
          </a:p>
          <a:p>
            <a:pPr marL="0" indent="0" algn="ctr">
              <a:buNone/>
            </a:pPr>
            <a:endParaRPr lang="sr-Latn-RS" sz="2000" baseline="-25000" dirty="0"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866315" y="464465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en-US" dirty="0" err="1">
                <a:solidFill>
                  <a:srgbClr val="91CE55"/>
                </a:solidFill>
                <a:latin typeface="Roboto Black"/>
                <a:cs typeface="Roboto Black"/>
              </a:rPr>
              <a:t>Monosaharidi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Struktura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 i op</a:t>
            </a:r>
            <a:r>
              <a:rPr lang="sr-Latn-RS" dirty="0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šte karakteristike</a:t>
            </a:r>
            <a:endParaRPr lang="az-Cyrl-AZ" dirty="0">
              <a:solidFill>
                <a:schemeClr val="bg1">
                  <a:lumMod val="65000"/>
                </a:schemeClr>
              </a:solidFill>
              <a:latin typeface="Roboto Black"/>
              <a:cs typeface="Roboto Black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43200" y="5149334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aldehid-šećeri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953000" y="5149334"/>
            <a:ext cx="1214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keto-šećeri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030218"/>
              </p:ext>
            </p:extLst>
          </p:nvPr>
        </p:nvGraphicFramePr>
        <p:xfrm>
          <a:off x="2741613" y="2514600"/>
          <a:ext cx="1392237" cy="238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35270" imgH="1093937" progId="ChemDraw.Document.6.0">
                  <p:embed/>
                </p:oleObj>
              </mc:Choice>
              <mc:Fallback>
                <p:oleObj name="CS ChemDraw Drawing" r:id="rId2" imgW="635270" imgH="1093937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3" y="2514600"/>
                        <a:ext cx="1392237" cy="238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651375" y="2522538"/>
          <a:ext cx="1371600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33551" imgH="1090802" progId="ChemDraw.Document.6.0">
                  <p:embed/>
                </p:oleObj>
              </mc:Choice>
              <mc:Fallback>
                <p:oleObj name="CS ChemDraw Drawing" r:id="rId4" imgW="633551" imgH="1090802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75" y="2522538"/>
                        <a:ext cx="1371600" cy="234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806479" y="5697688"/>
            <a:ext cx="790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aldoze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174502" y="5697688"/>
            <a:ext cx="790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ketoze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62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1" grpId="0"/>
      <p:bldP spid="2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886200"/>
            <a:ext cx="7239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6307" y="594525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Oligosaharidi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pic>
        <p:nvPicPr>
          <p:cNvPr id="14" name="Picture 2" descr="File:Beta-D-Lactose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9884" y="1440921"/>
            <a:ext cx="4229100" cy="1466543"/>
          </a:xfrm>
          <a:prstGeom prst="rect">
            <a:avLst/>
          </a:prstGeom>
          <a:noFill/>
        </p:spPr>
      </p:pic>
      <p:sp>
        <p:nvSpPr>
          <p:cNvPr id="15" name="AutoShape 4" descr="data:image/jpeg;base64,/9j/4AAQSkZJRgABAQAAAQABAAD/2wCEAAkGBhQGEBUUEhQVEhUTFhkYGRQVGBYeHRgcHRgXHxgXGxkZHyYeGholHRwhKzEsIycqLCwsISIxODAqNygrMSkBCQoKBQUFDQUFDSkYEhgpKSkpKSkpKSkpKSkpKSkpKSkpKSkpKSkpKSkpKSkpKSkpKSkpKSkpKSkpKSkpKSkpKf/AABEIAKIAuAMBIgACEQEDEQH/xAAcAAEAAwEBAQEBAAAAAAAAAAAABAUGBwMCAQj/xABIEAACAQMDAgIEBg4JBAMAAAABAgMABBEFEiEGMRNBByIyURQVI0JhcRYXNFNUdJGSk7Gz0dLTGCQzNUOBobTBVXOClFJicv/EABQBAQAAAAAAAAAAAAAAAAAAAAD/xAAUEQEAAAAAAAAAAAAAAAAAAAAA/9oADAMBAAIRAxEAPwDuNKUoFKUoFKUoFKUoFKUoFKUoFZqbqqa6llSztfhKwMUkkaVY13gAtHHkMXYZ5ztAPGe+NLWJ0vUG6Ma5hlt7mRXuJZ4pIImkDrK28odnsOrEj1sAjBz3wFra9YLdy2iCKRPhiTNiQbWjMOzcrIRyctjIOOMjINTU1wPfPa7DlIEm354O53XbjHlt7/TWUvtHm6nudOe8gZAEvDIsTyARbvC8JGkRgd20c4OCQa+X6dHT19cPG8lrb/BId9wzO/aaQyIrysdrFce/GeBk0Go17qI6U8cMURuLibcUiDBRtTG+R3PCIMgdiSSAAahQ9YtA0sdzbmCaOF51QSB0lRPa2SADkHAIKgjIPIqltY7nTp4b6SOadPDngZduZ0haVHgkaMY3N6uGAG4ArwSDX1qsUnVs5nSGaOK2tLpEMqMjzSTIo2rG3rBVCdyBkkY7UF7f9XCx0sX/AIZIMMcvh7hn5TZ6u7GON3u8q0Ncs1ToBV0JdkM5uvg0Hyfizk78Rbh4RfbxzxjAx9FdSFB+0pSgUpSgUpSgUpSgUpSgUpSgUpSgUpSgVRdROVnscEjNyQcHv/V5+D76vaoepPuiw/Gj/t56C+qHqukRa3H4cy71DKwG5hhlOVYFSCCDz3qZSgjafpyaWmyMMFyT6zux5/8As5J/1qTSs3N1kZHkFtaXF2kLFHlj8ILuX20TxHUyMp4O0YzxnNBpKVD0jVo9chSaE7kccZBBBBIZWB5DAggg9iK+9Rv10uGSZ87IkZ2x3wqkn/QUEmlYpL/U5bb4YDb4Mfiiy8N87MbghuN+fF2+ezbu4xivuD0hQtdoJJoYLeayiuIzM6ISzu4IyzAHCgcDzzQbKlZ7pfqX7IZrwI8ckUMqJG8RDAgwozespIY7ie31UoNDSlKBSlKBSlKBSlKBSlKBSleN5eJYRtJIwREBZmY4AA7kmgXd2lhG0kjBEQFmZjgADuSfdWZj05+tHWafxILdDmCJWaORiQR48hXDJlSQqcYBJbk4X1tLN+rZFnuFKWyENBbMMFyOVnmU/lRD7PtH1sBdPQUH2FQ/fbv/ANq5/jp9hUP327/9q5/jq/pQUlv0jFbOriS5JUggNczkcHzUvgj6DVB09ridFxNa3SzLJHLMUZYZXE6vI7oyGNWBYhsEZyD+Wt1SgyvQH9XilST5OZ5pblrcn14lnkd4ww9+O+OM5HlWh1KwXVYZIXzslRo2x3wykHH04NQdd0L4z2yRN4NzFnw5sZ7943Hz4mxyPqIwQDX7oWu/Gm6ORfBuIsCWEnOM9nU/PibHqt9YOCCAGdQahBALALbGQRbBd+N/hgbPGNvt37wMcbtu752Kl6b0Uun3iHYjwRWMNsm8KW3RyOSSCPNSOffUx/73X8Sb9ulaGgoOndCbSLm9faixzzI8YTHYQxqcgDg7lNKv6UClKUCq3W+oI9BCb97vK22OKNSzyNjJCqPcOSTgAdyKsqyHVUw0bULO7myLdI54XkwSImk8Io7Y9lTsKk9hkZ70ExOuYVSdpUmge1j8WSGVAH8Pn11wSrrkEZUnng4qz1HXI9MhSV9213iQYGTmV1VMj3ZYZrH9U9Tw9Q2eoLbL4yR2Um66TBTcQcQq2PXOPWO0kDjPJqP1F089laW8hu7uYfCLL5ORoinNxD5LGDx9flQdDurpbJGkkYIiKWZjwFAGSSfcBWdi6/hbYzw3MMMrBUuZYtsZLHCEnO5Axxguqg5FUfVnwzWorm0HhTO0DSNFErDwtsiNFEZCxDNKgYYIByM8CvXqrq226msJba3bxri6QxJbYPiKzcfKIRmIJ3JbAGKDYWmsx3s80C7t9v4e/I4+UXcuD58U0rWE1gSGPPyUrwtuGPWQ4bHvFY3T9AfUNTvx8KuYCi2gJhaMbz4HLNvRuePKrP0bwG1hulLM5W+uRvfG5vX9piABk/QBQae7u0sI2kkYIiAszMcAAdyTWetLN+q5FnuFKW6ENBbMMFyPZnmU+fmiH2faPrYC+npBjE2nyqeQzQqR7wZ4gRx7wapYepH6AuFtb9me1lOLa9c52+6Cdv8A5Dyc9xyexIDe1idEsZOs43upLq5hDySrDHA+xYkSRkUkYPiOduTvyOcY452oOax93o82gS7LW7EEd5M22J7cS+HIyvJIY23rtU7WOGDAE/Tigpk6ynhay8YyyGO6u7eYW8bMZzCrhX8JATzgMQOxzVrpXVDazrHhqLiKIWTMYp4pI8v46DeFcAn1TjNWNp0Slg1oUkb+qPM7FxuaZ5VYO7NkYYsxPb6OKmnQM6gLvf2tjB4e33yq+7dn6MYx/nQW9KUoFVGu6F8Z7ZIm8G4iz4U2M4z3jcfPibHK/URggGresv1j1uvThSCJfhF5PxDbKeTn57n5kY959x9xICJo2qtqeqYkjMM0VoyyRnkA+NGQyNjDxsOQR9RwQQNnVF0v0+2lK0tw/j3U2DLL5DHaKMfNiXPA8+SeTV7QKUpQKVVdRa78RIm1DNLNIIoogQN7kE4LHhVCgknyAPftVfB1HcWE8UV7BHELhtkcsMpkXxNpYRuGRCpIBwRkHHlxQaWvG8YpG5HBCsQf8jVTpHUvxpZyXGwL4bXC7N2c+DJIuc4GM7M9uM+de1hqfx1YJPt2eNbiTbnO3fHuxnAzjPuFA6SuGvLC1dyWd7eFmY9yzRqWJ+kk1bVS9E/3bZ/isH7JKuqCl0XphdCYlJp3DMzMsjKQzMcs59UEt9Z7YHYCrnbiv2q3WuoIdBCmVjukO1I0VneQ4yQkaAs3HfAwPOgsqVV6N1HDrpdYyyyR43xSo8ciZ9ksjgHB8j2Pvq0oM/159wv/ANyD/cRVYa7ocXUlu8E6745BgjzHuYHyYHkGqTXtSfXJZLO3t0n8Lw2meWVokRsh40BRWZn9UE4AAGMnnFWXT3UB1gyxyR+BPbsFli3BgNy7kdHwNyMOxwDwQQMUHMtJ6quPRBdCx1AtNZN9z3OCSi57H3qvmvde4yCK6Jrlwt3LpzowdWuSVZSCCDbT4II4IqR1d0nD1latbzjg8q49pG8nX6f1jIrhOj6pc+iq+W2vy7W1vIZkCjIYsroGiJxhWDHIz3B8waD+kKVy7+kPp/3u5/MT+On9IfT/AL3c/mJ/HQdRpXLv6Q+n/e7n8xP46o+r/T+t3bFNOjkWVuDLIqjYDxlVBO5iT59vpoNZ6SPSkvS39WtR497JhVjXkRlvZLAd2OeF7nz47yfRz0E3T4a6vG8a/uOZJGOdgP8Ahqf1444AHAFUnoi9GB0QfDr0FruXLKr8mIN3LZ/xW8/MDjvmup0ClKUClKUGe6u0yW5+DTwJ4slpN4vhZAMilHR1UngPh8jPGRjjNV91LN1hPbAW01vDbzrPJJcBVJKBtkaIGJOWOSeBgY5zWxqg6O/sp/xu5/bNQZvSPR5DNZTG4tVNw0l0wLZ3HdLKYzwccqVxU7Tr2W1srWwiQfC/gsSyB+Vtl8MKzy4PfIIVQcsR5AEi41rWnMnwW0w1wwyzEZS3Q/4smO5PzV7sfcASJui6Kmhx7VJZmO6SV+Xlc93c+Z/0AwAAABQVVl0lNp0SRR6hcqkaKir4dmcKoAUZaEk4A8yTXt9j1z/1G5/RWX8ir+lBQfY9c/8AUbn9FZfyKprs/Y7qtvLdzFomtHgS4l2KBL4wchioVEZ0wBwM7Md63Fec8C3KlXUMp7qwBB+sHg0GPiv49Y1qOS3dXWC2kjmlQgqWd4zFDuHBcbXbA7A/TW0qtvunoL+DwSgRAQV8PCGNhyroV9hweQRULSNXks5Ra3hHi4JimAwtyo7kDsswHtL/AOS8dggHxelLy5k+Dy3EF2ySBoArPHIqLGyMhIJUhVIIzjkHHFSeltPla4uryaMwG6MSpCxUsscSsFL7SQHYuxwCcDA75r167OLF/wDuQf7iKtBQK8prZLj2lVse8A/rr1pQRvi6L72n5q/up8XRfe0/NX91SaUEb4ui+9p+av7qouo9Pj8ew+TT7qz7K9xBOR5eRAP1gVpqoepPuiw/Gj/t56C+pSlApSlApSlArCaTrMmJrW0Aa4a6uSzMMpboZn+Vk95PzV7sfcATW7rEazM/o9mkukUy2U777hFGXgc4BnTzaM8blPbuPMUGn0XRU0OPamWZjuklc5eVz3dz5k/kAwAAABVTruqz3V5HZWrrC7RNPLMybyiBwiqiE7S7NnluAAeDV9YX8eqRLLE6yRuMq6nIIql17RpUuUvLUx+LHG0TpKSEliJDY3qCUZWGQcHuQRQVN9r1100Z4JpFnY2c9xb3Hhqrbol9eORF9U43KQQBkZBFRL/0nQ/FqNDdQNdstvlAVJ3M0YkGz34LfVUw6BP1WktzM0IaWzkhto4mZo0WZcmVpGUFmb1eygBR5k1O1TpZ73SktF2CVUt1LHtmNoi3OM/NOKDU0pSgVC1fSI9biMcoOMghlOGRhyrow5VweQRU2vO4uVtEZ3YIqglmYgAAdySeAKDB9SatJaWzWl2QZd8JinAAW5UXEWTjsswHtL/5Lxnb0CsLZXbekuVXVSmnQSBkZhhrqRD6rDPKQqf82PHbIrdUClKUClKUCsVZtd9ZA3EVxHbRLLIsCeAkhbYzIZZGc5G4huE24U9ya2tZK00m96b3xWi280DyO8fjPIjQ72LMhCowkQMSRgqccfTQVq+kMxGza4aO3VprqC5z7AeFWHqs3IUsMjzwQKsdL6zTXNU8G3mjmgFoZD4e04k8ZV5Yc+ye1fNh0S+nyWTb1kMEtzLO5GDJJOrbmVeQBubtngYqyGguuqC6G0R/BDDj527xg+cYxjAoL6lKUClKUCvmSMSghgCCMEHsQe4I91fVKDj+sxz+ha4M9srTaXO/ylvn+wc+aZ9kHy8j7J+aa6RYa9D1LZme3cSRujcjuDtOVYd1YeYNWV5ZpqMbRyqHR1KsrDIIPcEV/P3UGm3foRvDJbFpLG5JXa2Spzn5N/dIB7LeY9/rCg7b0V/dtn+Kwfskq6rm/TXpY0zS7K2hlugskUEUbr4c5wyxqrDIQg4IParL7c+k/hY/RXH8ug21KxP259J/Cx+iuP5dfMvpp0pFJFzvIBIVYpstx7I3IBk/SRQa3VdVi0SF5p3WKNBlmbsP+ST5AcmuT21zP6b7kjDwaVA/K9muGHIViPykDhR9JBGbikvPTzf4bdBZQNkqOyD3Z7NMw/Jzxjv3zStKi0SFIYEEccY2qo8h/wAk+ZPJNB7W1stkipGoREAVVUYAA7AAdhXrSlApSlApSlApSlApSlApSlApSlApSlAqNqGnRarGY5o0lRu6OoIPu4NSaUGc+1zpv4Dbfok/dT7XOm/gNt+iT91aOlBnPtc6b+A236JP3V43no802ONyLG2BCsR8knuP0Vqa8L/+yf8A/DfqNBR+jzTo9O0y1EahfEhjlbHdndFZ3J8ySf1DyrR1S9Ff3bZ/isH7JKuqBSlKBSlKBSlKBSlKBSlKBSlKBSlKBSlKBSlKBSlKBWe1/XJFnS0to0knljaRjKxCRxAhS7bfWYljgAd+eRitDWY1vTprC+jvYIvhHyJt5YQyq+zeHR4y5Ckhs5BIyDxyKCDB1HL0zHLbTQxI9tZvNAYmcxSxwpgp6/rqynaCCTwc5qdqPWPwPTUu1EbSMkDeHu4zI0YYcc8bj+SqvVNIueqWnneAwBLK4gt4XeMyO8yjc77WKIPVUAbj5k4qPqPo6i+K41hs4RdqlvkqsQcMrRGQ7+BnAbz5+mg6HSlKBSlKBSlKBSlKBSlKBSlKBSlKBSlKBSlKBSlKBSlKBSlKBSlKBSlKBSlKBSlKBSlKBSlKBSlK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5" descr="C:\Users\Milan\Desktop\downlo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190471"/>
            <a:ext cx="2514600" cy="1819275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4083756" y="2907464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sr-Cyrl-R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-(1→4)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2628900" y="2209800"/>
            <a:ext cx="1454856" cy="1168709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46331" y="3378509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Laktozni tip veze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876800" y="2448397"/>
            <a:ext cx="1775460" cy="980603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724148" y="4191000"/>
            <a:ext cx="3695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Mliječni šećer, dobija se iz surutke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4" descr="Image result for milk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439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2D54-09D8-410A-B0E0-BFB3FCE3AFA7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48130" name="Picture 2" descr="File:Cellobiose skelet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7933" y="1828800"/>
            <a:ext cx="4953000" cy="1857375"/>
          </a:xfrm>
          <a:prstGeom prst="rect">
            <a:avLst/>
          </a:prstGeom>
          <a:noFill/>
        </p:spPr>
      </p:pic>
      <p:pic>
        <p:nvPicPr>
          <p:cNvPr id="48131" name="Picture 3" descr="C:\Users\Milan\Desktop\download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904999"/>
            <a:ext cx="2676525" cy="17049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24062" y="39624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-glukopiranozil </a:t>
            </a:r>
            <a:r>
              <a:rPr lang="sr-Cyrl-R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(1→4) 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l-GR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sr-Cyrl-R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D-glukopiranoza</a:t>
            </a:r>
            <a:endParaRPr lang="sr-Cyrl-R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Latn-RS" dirty="0">
                <a:latin typeface="Times New Roman" pitchFamily="18" charset="0"/>
                <a:cs typeface="Times New Roman" pitchFamily="18" charset="0"/>
              </a:rPr>
              <a:t>Celobioza</a:t>
            </a:r>
            <a:endParaRPr lang="sr-Cyrl-R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6307" y="594525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Oligosaharidi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74200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614" y="5192510"/>
            <a:ext cx="428625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Milan\Desktop\download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" y="1142616"/>
            <a:ext cx="2552700" cy="1790700"/>
          </a:xfrm>
          <a:prstGeom prst="rect">
            <a:avLst/>
          </a:prstGeom>
          <a:noFill/>
        </p:spPr>
      </p:pic>
      <p:pic>
        <p:nvPicPr>
          <p:cNvPr id="8" name="Picture 3" descr="C:\Users\Milan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6237" y="914400"/>
            <a:ext cx="3962400" cy="224713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45437" y="373519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-glukopiranozil</a:t>
            </a:r>
            <a:r>
              <a:rPr lang="sr-Cyrl-R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(1→1) 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l-GR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sr-Cyrl-R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D-glukopiranoza</a:t>
            </a:r>
            <a:endParaRPr lang="sr-Cyrl-R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Latn-RS" dirty="0">
                <a:latin typeface="Times New Roman" pitchFamily="18" charset="0"/>
                <a:cs typeface="Times New Roman" pitchFamily="18" charset="0"/>
              </a:rPr>
              <a:t>Trehaloza</a:t>
            </a:r>
            <a:endParaRPr lang="sr-Cyrl-R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3117" y="2748650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sr-Cyrl-R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-(1→1)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5422" y="3244334"/>
            <a:ext cx="195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Trehalozni tip veze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145822" y="2399916"/>
            <a:ext cx="1219200" cy="1066800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94687" y="4823178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dirty="0">
                <a:latin typeface="Times New Roman" pitchFamily="18" charset="0"/>
                <a:cs typeface="Times New Roman" pitchFamily="18" charset="0"/>
              </a:rPr>
              <a:t>Ima je u gljivama, kvascu, limfi insekata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6307" y="594525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Oligosaharidi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74200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2255282"/>
            <a:ext cx="4391025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2D54-09D8-410A-B0E0-BFB3FCE3AFA7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8800" y="4037515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-glukopiranozil </a:t>
            </a:r>
            <a:r>
              <a:rPr lang="sr-Cyrl-R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(1→2) 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l-GR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sr-Cyrl-R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D-fruktofuranoza</a:t>
            </a:r>
            <a:endParaRPr lang="sr-Cyrl-R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Latn-RS" dirty="0">
                <a:latin typeface="Times New Roman" pitchFamily="18" charset="0"/>
                <a:cs typeface="Times New Roman" pitchFamily="18" charset="0"/>
              </a:rPr>
              <a:t>Saharoza</a:t>
            </a:r>
            <a:endParaRPr lang="sr-Cyrl-R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2204" y="480060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Medni šećer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6307" y="594525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Oligosaharidi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pic>
        <p:nvPicPr>
          <p:cNvPr id="1026" name="Picture 2" descr="Saccharose">
            <a:extLst>
              <a:ext uri="{FF2B5EF4-FFF2-40B4-BE49-F238E27FC236}">
                <a16:creationId xmlns:a16="http://schemas.microsoft.com/office/drawing/2014/main" id="{EDEA5A67-83C9-FE57-8B34-F41A2322A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35978"/>
            <a:ext cx="6096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1746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Резултат слика за secerna re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959535" y="4876800"/>
            <a:ext cx="3443347" cy="22860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2D54-09D8-410A-B0E0-BFB3FCE3AFA7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6" name="Picture 2" descr="Raffinose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1" y="1124436"/>
            <a:ext cx="3368014" cy="22535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8608" y="3437467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-galaktopiranozil</a:t>
            </a:r>
            <a:r>
              <a:rPr lang="sr-Cyrl-R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(1→6) 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l-GR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glukopiranozil</a:t>
            </a:r>
            <a:r>
              <a:rPr lang="sr-Cyrl-R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(1→1)-</a:t>
            </a:r>
            <a:r>
              <a:rPr lang="el-GR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sr-Cyrl-R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D-fruktofuranoza</a:t>
            </a:r>
          </a:p>
          <a:p>
            <a:pPr algn="ctr"/>
            <a:r>
              <a:rPr lang="sr-Latn-RS" dirty="0">
                <a:latin typeface="Times New Roman" pitchFamily="18" charset="0"/>
                <a:cs typeface="Times New Roman" pitchFamily="18" charset="0"/>
              </a:rPr>
              <a:t>Rafinoza</a:t>
            </a:r>
            <a:endParaRPr lang="sr-Cyrl-R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1" y="4667956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Izoluje se iz šećerne repe i melase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6307" y="594525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Oligosaharidi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01067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81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312039" indent="-120015" eaLnBrk="0" hangingPunct="0"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480060" indent="-96012" eaLnBrk="0" hangingPunct="0"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672084" indent="-96012" eaLnBrk="0" hangingPunct="0"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864108" indent="-96012" eaLnBrk="0" hangingPunct="0"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1056132" indent="-96012" defTabSz="346710" eaLnBrk="0" fontAlgn="base" hangingPunct="0">
              <a:spcBef>
                <a:spcPct val="0"/>
              </a:spcBef>
              <a:spcAft>
                <a:spcPct val="0"/>
              </a:spcAft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1248156" indent="-96012" defTabSz="346710" eaLnBrk="0" fontAlgn="base" hangingPunct="0">
              <a:spcBef>
                <a:spcPct val="0"/>
              </a:spcBef>
              <a:spcAft>
                <a:spcPct val="0"/>
              </a:spcAft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1440180" indent="-96012" defTabSz="346710" eaLnBrk="0" fontAlgn="base" hangingPunct="0">
              <a:spcBef>
                <a:spcPct val="0"/>
              </a:spcBef>
              <a:spcAft>
                <a:spcPct val="0"/>
              </a:spcAft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1632204" indent="-96012" defTabSz="346710" eaLnBrk="0" fontAlgn="base" hangingPunct="0">
              <a:spcBef>
                <a:spcPct val="0"/>
              </a:spcBef>
              <a:spcAft>
                <a:spcPct val="0"/>
              </a:spcAft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eaLnBrk="1"/>
            <a:fld id="{E490D976-FB23-4722-9312-BCD5FEA2EC8C}" type="slidenum">
              <a:rPr lang="en-US" altLang="en-US" sz="800" baseline="0">
                <a:solidFill>
                  <a:srgbClr val="FFFFFF"/>
                </a:solidFill>
                <a:latin typeface="Open Sans Semibold" pitchFamily="34" charset="0"/>
                <a:cs typeface="Open Sans Semibold" pitchFamily="34" charset="0"/>
                <a:sym typeface="Open Sans Semibold" pitchFamily="34" charset="0"/>
              </a:rPr>
              <a:pPr eaLnBrk="1"/>
              <a:t>65</a:t>
            </a:fld>
            <a:endParaRPr lang="en-US" altLang="en-US" sz="800" baseline="0">
              <a:solidFill>
                <a:srgbClr val="FFFFFF"/>
              </a:solidFill>
              <a:latin typeface="Open Sans Semibold" pitchFamily="34" charset="0"/>
              <a:cs typeface="Open Sans Semibold" pitchFamily="34" charset="0"/>
              <a:sym typeface="Open Sans Semibold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1276">
            <a:off x="4717932" y="1322887"/>
            <a:ext cx="4469065" cy="4112637"/>
          </a:xfrm>
          <a:custGeom>
            <a:avLst/>
            <a:gdLst>
              <a:gd name="T0" fmla="*/ 663190 w 12834351"/>
              <a:gd name="T1" fmla="*/ 3184071 h 12789042"/>
              <a:gd name="T2" fmla="*/ 5051587 w 12834351"/>
              <a:gd name="T3" fmla="*/ 679809 h 12789042"/>
              <a:gd name="T4" fmla="*/ 10775224 w 12834351"/>
              <a:gd name="T5" fmla="*/ 114793 h 12789042"/>
              <a:gd name="T6" fmla="*/ 12749875 w 12834351"/>
              <a:gd name="T7" fmla="*/ 2589000 h 12789042"/>
              <a:gd name="T8" fmla="*/ 12118049 w 12834351"/>
              <a:gd name="T9" fmla="*/ 8301531 h 12789042"/>
              <a:gd name="T10" fmla="*/ 9817985 w 12834351"/>
              <a:gd name="T11" fmla="*/ 12321841 h 12789042"/>
              <a:gd name="T12" fmla="*/ 7582053 w 12834351"/>
              <a:gd name="T13" fmla="*/ 12545988 h 12789042"/>
              <a:gd name="T14" fmla="*/ 3840984 w 12834351"/>
              <a:gd name="T15" fmla="*/ 10335046 h 12789042"/>
              <a:gd name="T16" fmla="*/ 727323 w 12834351"/>
              <a:gd name="T17" fmla="*/ 6500081 h 12789042"/>
              <a:gd name="T18" fmla="*/ 31824 w 12834351"/>
              <a:gd name="T19" fmla="*/ 4747630 h 12789042"/>
              <a:gd name="T20" fmla="*/ 663190 w 12834351"/>
              <a:gd name="T21" fmla="*/ 3184071 h 127890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ln w="9525"/>
        </p:spPr>
      </p:pic>
      <p:sp>
        <p:nvSpPr>
          <p:cNvPr id="21508" name="Shape 82"/>
          <p:cNvSpPr>
            <a:spLocks noChangeArrowheads="1"/>
          </p:cNvSpPr>
          <p:nvPr/>
        </p:nvSpPr>
        <p:spPr bwMode="auto">
          <a:xfrm>
            <a:off x="668536" y="2489985"/>
            <a:ext cx="3536156" cy="57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1336" tIns="21336" rIns="21336" bIns="21336" anchor="ctr">
            <a:spAutoFit/>
          </a:bodyPr>
          <a:lstStyle/>
          <a:p>
            <a:pPr hangingPunct="0">
              <a:lnSpc>
                <a:spcPct val="80000"/>
              </a:lnSpc>
            </a:pPr>
            <a:r>
              <a:rPr lang="sr-Latn-RS" altLang="en-US" sz="4200" b="1" dirty="0">
                <a:solidFill>
                  <a:srgbClr val="292B3A"/>
                </a:solidFill>
              </a:rPr>
              <a:t>Polisaharidi</a:t>
            </a:r>
            <a:endParaRPr lang="en-US" altLang="en-US" sz="4200" b="1" dirty="0">
              <a:solidFill>
                <a:srgbClr val="292B3A"/>
              </a:solidFill>
            </a:endParaRPr>
          </a:p>
        </p:txBody>
      </p:sp>
      <p:sp>
        <p:nvSpPr>
          <p:cNvPr id="16389" name="Shape 83"/>
          <p:cNvSpPr>
            <a:spLocks noChangeArrowheads="1"/>
          </p:cNvSpPr>
          <p:nvPr/>
        </p:nvSpPr>
        <p:spPr bwMode="auto">
          <a:xfrm>
            <a:off x="683419" y="3456782"/>
            <a:ext cx="3170634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1336" tIns="21336" rIns="21336" bIns="21336"/>
          <a:lstStyle>
            <a:lvl1pPr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742950" indent="-28575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11430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16002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20574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hangingPunct="0">
              <a:defRPr/>
            </a:pPr>
            <a:endParaRPr lang="en-US" altLang="en-US" sz="1300" baseline="0" dirty="0"/>
          </a:p>
          <a:p>
            <a:pPr hangingPunct="0">
              <a:defRPr/>
            </a:pPr>
            <a:r>
              <a:rPr lang="sr-Latn-RS" altLang="en-US" sz="2000" b="1" baseline="0" dirty="0">
                <a:solidFill>
                  <a:srgbClr val="92D050"/>
                </a:solidFill>
              </a:rPr>
              <a:t>Više od 10 monosaharidnih jedinica</a:t>
            </a:r>
            <a:endParaRPr lang="en-US" altLang="en-US" sz="2000" b="1" baseline="0" dirty="0">
              <a:solidFill>
                <a:srgbClr val="92D050"/>
              </a:solidFill>
            </a:endParaRPr>
          </a:p>
          <a:p>
            <a:pPr hangingPunct="0">
              <a:defRPr/>
            </a:pPr>
            <a:endParaRPr lang="en-US" altLang="en-US" sz="1300" baseline="0" dirty="0"/>
          </a:p>
          <a:p>
            <a:pPr marL="342900" indent="-342900" hangingPunct="0">
              <a:buAutoNum type="arabicPeriod"/>
              <a:defRPr/>
            </a:pPr>
            <a:r>
              <a:rPr lang="sr-Latn-RS" altLang="en-US" sz="1300" baseline="0" dirty="0"/>
              <a:t>Homopolisaharidi</a:t>
            </a:r>
          </a:p>
          <a:p>
            <a:pPr marL="285750" indent="-285750" hangingPunct="0">
              <a:buFontTx/>
              <a:buChar char="-"/>
              <a:defRPr/>
            </a:pPr>
            <a:r>
              <a:rPr lang="sr-Latn-RS" altLang="en-US" sz="1300" baseline="0" dirty="0"/>
              <a:t>Skrob</a:t>
            </a:r>
          </a:p>
          <a:p>
            <a:pPr marL="285750" indent="-285750" hangingPunct="0">
              <a:buFontTx/>
              <a:buChar char="-"/>
              <a:defRPr/>
            </a:pPr>
            <a:r>
              <a:rPr lang="sr-Latn-RS" altLang="en-US" sz="1300" baseline="0" dirty="0"/>
              <a:t>Glikogen</a:t>
            </a:r>
          </a:p>
          <a:p>
            <a:pPr marL="285750" indent="-285750" hangingPunct="0">
              <a:buFontTx/>
              <a:buChar char="-"/>
              <a:defRPr/>
            </a:pPr>
            <a:r>
              <a:rPr lang="sr-Latn-RS" altLang="en-US" sz="1300" baseline="0" dirty="0"/>
              <a:t>Celuloza</a:t>
            </a:r>
          </a:p>
          <a:p>
            <a:pPr marL="285750" indent="-285750" hangingPunct="0">
              <a:buFontTx/>
              <a:buChar char="-"/>
              <a:defRPr/>
            </a:pPr>
            <a:r>
              <a:rPr lang="sr-Latn-RS" altLang="en-US" sz="1300" baseline="0" dirty="0"/>
              <a:t>Inulin</a:t>
            </a:r>
          </a:p>
          <a:p>
            <a:pPr marL="285750" indent="-285750" hangingPunct="0">
              <a:buFontTx/>
              <a:buChar char="-"/>
              <a:defRPr/>
            </a:pPr>
            <a:r>
              <a:rPr lang="sr-Latn-RS" altLang="en-US" sz="1300" baseline="0" dirty="0"/>
              <a:t>Hitin</a:t>
            </a:r>
            <a:endParaRPr lang="en-US" altLang="en-US" sz="1300" baseline="0" dirty="0"/>
          </a:p>
          <a:p>
            <a:pPr hangingPunct="0">
              <a:defRPr/>
            </a:pPr>
            <a:endParaRPr lang="en-US" altLang="en-US" sz="1300" baseline="0" dirty="0"/>
          </a:p>
          <a:p>
            <a:pPr hangingPunct="0">
              <a:defRPr/>
            </a:pPr>
            <a:endParaRPr lang="en-US" altLang="en-US" sz="1300" baseline="0" dirty="0"/>
          </a:p>
          <a:p>
            <a:pPr hangingPunct="0">
              <a:defRPr/>
            </a:pPr>
            <a:endParaRPr lang="en-US" altLang="en-US" sz="1300" baseline="0" dirty="0"/>
          </a:p>
        </p:txBody>
      </p:sp>
      <p:sp>
        <p:nvSpPr>
          <p:cNvPr id="21510" name="Shape 85"/>
          <p:cNvSpPr>
            <a:spLocks/>
          </p:cNvSpPr>
          <p:nvPr/>
        </p:nvSpPr>
        <p:spPr bwMode="auto">
          <a:xfrm rot="-2198520">
            <a:off x="4935736" y="404812"/>
            <a:ext cx="4862513" cy="6369050"/>
          </a:xfrm>
          <a:custGeom>
            <a:avLst/>
            <a:gdLst>
              <a:gd name="T0" fmla="*/ 2147483647 w 21540"/>
              <a:gd name="T1" fmla="*/ 2147483647 h 21555"/>
              <a:gd name="T2" fmla="*/ 2147483647 w 21540"/>
              <a:gd name="T3" fmla="*/ 2147483647 h 21555"/>
              <a:gd name="T4" fmla="*/ 2147483647 w 21540"/>
              <a:gd name="T5" fmla="*/ 2147483647 h 21555"/>
              <a:gd name="T6" fmla="*/ 2147483647 w 21540"/>
              <a:gd name="T7" fmla="*/ 2147483647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 cap="flat">
            <a:solidFill>
              <a:srgbClr val="BECD3F"/>
            </a:solidFill>
            <a:prstDash val="solid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1336" tIns="21336" rIns="21336" bIns="21336" anchor="ctr"/>
          <a:lstStyle/>
          <a:p>
            <a:endParaRPr lang="en-US"/>
          </a:p>
        </p:txBody>
      </p:sp>
      <p:sp>
        <p:nvSpPr>
          <p:cNvPr id="21511" name="Shape 86"/>
          <p:cNvSpPr>
            <a:spLocks/>
          </p:cNvSpPr>
          <p:nvPr/>
        </p:nvSpPr>
        <p:spPr bwMode="auto">
          <a:xfrm rot="-3259788">
            <a:off x="4125317" y="1200943"/>
            <a:ext cx="6483350" cy="4776788"/>
          </a:xfrm>
          <a:custGeom>
            <a:avLst/>
            <a:gdLst>
              <a:gd name="T0" fmla="*/ 2147483647 w 21540"/>
              <a:gd name="T1" fmla="*/ 2147483647 h 21555"/>
              <a:gd name="T2" fmla="*/ 2147483647 w 21540"/>
              <a:gd name="T3" fmla="*/ 2147483647 h 21555"/>
              <a:gd name="T4" fmla="*/ 2147483647 w 21540"/>
              <a:gd name="T5" fmla="*/ 2147483647 h 21555"/>
              <a:gd name="T6" fmla="*/ 2147483647 w 21540"/>
              <a:gd name="T7" fmla="*/ 2147483647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 cap="flat">
            <a:solidFill>
              <a:srgbClr val="FF8D09"/>
            </a:solidFill>
            <a:prstDash val="solid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1336" tIns="21336" rIns="21336" bIns="21336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5278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81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312039" indent="-120015" eaLnBrk="0" hangingPunct="0"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480060" indent="-96012" eaLnBrk="0" hangingPunct="0"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672084" indent="-96012" eaLnBrk="0" hangingPunct="0"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864108" indent="-96012" eaLnBrk="0" hangingPunct="0"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1056132" indent="-96012" defTabSz="346710" eaLnBrk="0" fontAlgn="base" hangingPunct="0">
              <a:spcBef>
                <a:spcPct val="0"/>
              </a:spcBef>
              <a:spcAft>
                <a:spcPct val="0"/>
              </a:spcAft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1248156" indent="-96012" defTabSz="346710" eaLnBrk="0" fontAlgn="base" hangingPunct="0">
              <a:spcBef>
                <a:spcPct val="0"/>
              </a:spcBef>
              <a:spcAft>
                <a:spcPct val="0"/>
              </a:spcAft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1440180" indent="-96012" defTabSz="346710" eaLnBrk="0" fontAlgn="base" hangingPunct="0">
              <a:spcBef>
                <a:spcPct val="0"/>
              </a:spcBef>
              <a:spcAft>
                <a:spcPct val="0"/>
              </a:spcAft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1632204" indent="-96012" defTabSz="346710" eaLnBrk="0" fontAlgn="base" hangingPunct="0">
              <a:spcBef>
                <a:spcPct val="0"/>
              </a:spcBef>
              <a:spcAft>
                <a:spcPct val="0"/>
              </a:spcAft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eaLnBrk="1"/>
            <a:fld id="{E490D976-FB23-4722-9312-BCD5FEA2EC8C}" type="slidenum">
              <a:rPr lang="en-US" altLang="en-US" sz="800" baseline="0">
                <a:solidFill>
                  <a:srgbClr val="FFFFFF"/>
                </a:solidFill>
                <a:latin typeface="Open Sans Semibold" pitchFamily="34" charset="0"/>
                <a:cs typeface="Open Sans Semibold" pitchFamily="34" charset="0"/>
                <a:sym typeface="Open Sans Semibold" pitchFamily="34" charset="0"/>
              </a:rPr>
              <a:pPr eaLnBrk="1"/>
              <a:t>66</a:t>
            </a:fld>
            <a:endParaRPr lang="en-US" altLang="en-US" sz="800" baseline="0">
              <a:solidFill>
                <a:srgbClr val="FFFFFF"/>
              </a:solidFill>
              <a:latin typeface="Open Sans Semibold" pitchFamily="34" charset="0"/>
              <a:cs typeface="Open Sans Semibold" pitchFamily="34" charset="0"/>
              <a:sym typeface="Open Sans Semibold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1276">
            <a:off x="4717932" y="1322887"/>
            <a:ext cx="4469065" cy="4112637"/>
          </a:xfrm>
          <a:custGeom>
            <a:avLst/>
            <a:gdLst>
              <a:gd name="T0" fmla="*/ 663190 w 12834351"/>
              <a:gd name="T1" fmla="*/ 3184071 h 12789042"/>
              <a:gd name="T2" fmla="*/ 5051587 w 12834351"/>
              <a:gd name="T3" fmla="*/ 679809 h 12789042"/>
              <a:gd name="T4" fmla="*/ 10775224 w 12834351"/>
              <a:gd name="T5" fmla="*/ 114793 h 12789042"/>
              <a:gd name="T6" fmla="*/ 12749875 w 12834351"/>
              <a:gd name="T7" fmla="*/ 2589000 h 12789042"/>
              <a:gd name="T8" fmla="*/ 12118049 w 12834351"/>
              <a:gd name="T9" fmla="*/ 8301531 h 12789042"/>
              <a:gd name="T10" fmla="*/ 9817985 w 12834351"/>
              <a:gd name="T11" fmla="*/ 12321841 h 12789042"/>
              <a:gd name="T12" fmla="*/ 7582053 w 12834351"/>
              <a:gd name="T13" fmla="*/ 12545988 h 12789042"/>
              <a:gd name="T14" fmla="*/ 3840984 w 12834351"/>
              <a:gd name="T15" fmla="*/ 10335046 h 12789042"/>
              <a:gd name="T16" fmla="*/ 727323 w 12834351"/>
              <a:gd name="T17" fmla="*/ 6500081 h 12789042"/>
              <a:gd name="T18" fmla="*/ 31824 w 12834351"/>
              <a:gd name="T19" fmla="*/ 4747630 h 12789042"/>
              <a:gd name="T20" fmla="*/ 663190 w 12834351"/>
              <a:gd name="T21" fmla="*/ 3184071 h 127890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ln w="9525"/>
        </p:spPr>
      </p:pic>
      <p:sp>
        <p:nvSpPr>
          <p:cNvPr id="21508" name="Shape 82"/>
          <p:cNvSpPr>
            <a:spLocks noChangeArrowheads="1"/>
          </p:cNvSpPr>
          <p:nvPr/>
        </p:nvSpPr>
        <p:spPr bwMode="auto">
          <a:xfrm>
            <a:off x="668536" y="2489985"/>
            <a:ext cx="3536156" cy="57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1336" tIns="21336" rIns="21336" bIns="21336" anchor="ctr">
            <a:spAutoFit/>
          </a:bodyPr>
          <a:lstStyle/>
          <a:p>
            <a:pPr hangingPunct="0">
              <a:lnSpc>
                <a:spcPct val="80000"/>
              </a:lnSpc>
            </a:pPr>
            <a:r>
              <a:rPr lang="sr-Latn-RS" altLang="en-US" sz="4200" b="1" dirty="0">
                <a:solidFill>
                  <a:srgbClr val="292B3A"/>
                </a:solidFill>
              </a:rPr>
              <a:t>Polisaharidi</a:t>
            </a:r>
            <a:endParaRPr lang="en-US" altLang="en-US" sz="4200" b="1" dirty="0">
              <a:solidFill>
                <a:srgbClr val="292B3A"/>
              </a:solidFill>
            </a:endParaRPr>
          </a:p>
        </p:txBody>
      </p:sp>
      <p:sp>
        <p:nvSpPr>
          <p:cNvPr id="16389" name="Shape 83"/>
          <p:cNvSpPr>
            <a:spLocks noChangeArrowheads="1"/>
          </p:cNvSpPr>
          <p:nvPr/>
        </p:nvSpPr>
        <p:spPr bwMode="auto">
          <a:xfrm>
            <a:off x="683419" y="3456782"/>
            <a:ext cx="3170634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1336" tIns="21336" rIns="21336" bIns="21336"/>
          <a:lstStyle>
            <a:lvl1pPr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742950" indent="-28575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11430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16002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20574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hangingPunct="0">
              <a:defRPr/>
            </a:pPr>
            <a:endParaRPr lang="en-US" altLang="en-US" sz="1300" baseline="0" dirty="0"/>
          </a:p>
          <a:p>
            <a:pPr hangingPunct="0">
              <a:defRPr/>
            </a:pPr>
            <a:r>
              <a:rPr lang="sr-Latn-RS" altLang="en-US" sz="2000" b="1" baseline="0" dirty="0">
                <a:solidFill>
                  <a:srgbClr val="92D050"/>
                </a:solidFill>
              </a:rPr>
              <a:t>Više od 10 monosaharidnih jedinica</a:t>
            </a:r>
            <a:endParaRPr lang="en-US" altLang="en-US" sz="2000" b="1" baseline="0" dirty="0">
              <a:solidFill>
                <a:srgbClr val="92D050"/>
              </a:solidFill>
            </a:endParaRPr>
          </a:p>
          <a:p>
            <a:pPr hangingPunct="0">
              <a:defRPr/>
            </a:pPr>
            <a:endParaRPr lang="en-US" altLang="en-US" sz="1300" baseline="0" dirty="0"/>
          </a:p>
          <a:p>
            <a:pPr marL="342900" indent="-342900" hangingPunct="0">
              <a:buAutoNum type="arabicPeriod"/>
              <a:defRPr/>
            </a:pPr>
            <a:r>
              <a:rPr lang="sr-Latn-RS" altLang="en-US" sz="1300" baseline="0" dirty="0"/>
              <a:t>Heteropolisaharidi</a:t>
            </a:r>
          </a:p>
          <a:p>
            <a:pPr marL="285750" indent="-285750" hangingPunct="0">
              <a:buFontTx/>
              <a:buChar char="-"/>
              <a:defRPr/>
            </a:pPr>
            <a:r>
              <a:rPr lang="sr-Latn-RS" altLang="en-US" sz="1300" baseline="0" dirty="0"/>
              <a:t>Hemiceluloza</a:t>
            </a:r>
          </a:p>
          <a:p>
            <a:pPr marL="285750" indent="-285750" hangingPunct="0">
              <a:buFontTx/>
              <a:buChar char="-"/>
              <a:defRPr/>
            </a:pPr>
            <a:r>
              <a:rPr lang="sr-Latn-RS" altLang="en-US" sz="1300" baseline="0" dirty="0"/>
              <a:t>Pektinski uronidi</a:t>
            </a:r>
          </a:p>
          <a:p>
            <a:pPr marL="285750" indent="-285750" hangingPunct="0">
              <a:buFontTx/>
              <a:buChar char="-"/>
              <a:defRPr/>
            </a:pPr>
            <a:r>
              <a:rPr lang="sr-Latn-RS" altLang="en-US" sz="1300" baseline="0" dirty="0"/>
              <a:t>Mukopolisaharidi</a:t>
            </a:r>
          </a:p>
          <a:p>
            <a:pPr marL="285750" indent="-285750" hangingPunct="0">
              <a:buFontTx/>
              <a:buChar char="-"/>
              <a:defRPr/>
            </a:pPr>
            <a:endParaRPr lang="en-US" altLang="en-US" sz="1300" baseline="0" dirty="0"/>
          </a:p>
          <a:p>
            <a:pPr hangingPunct="0">
              <a:defRPr/>
            </a:pPr>
            <a:endParaRPr lang="en-US" altLang="en-US" sz="1300" baseline="0" dirty="0"/>
          </a:p>
          <a:p>
            <a:pPr hangingPunct="0">
              <a:defRPr/>
            </a:pPr>
            <a:endParaRPr lang="en-US" altLang="en-US" sz="1300" baseline="0" dirty="0"/>
          </a:p>
          <a:p>
            <a:pPr hangingPunct="0">
              <a:defRPr/>
            </a:pPr>
            <a:endParaRPr lang="en-US" altLang="en-US" sz="1300" baseline="0" dirty="0"/>
          </a:p>
        </p:txBody>
      </p:sp>
      <p:sp>
        <p:nvSpPr>
          <p:cNvPr id="21510" name="Shape 85"/>
          <p:cNvSpPr>
            <a:spLocks/>
          </p:cNvSpPr>
          <p:nvPr/>
        </p:nvSpPr>
        <p:spPr bwMode="auto">
          <a:xfrm rot="-2198520">
            <a:off x="4935736" y="404812"/>
            <a:ext cx="4862513" cy="6369050"/>
          </a:xfrm>
          <a:custGeom>
            <a:avLst/>
            <a:gdLst>
              <a:gd name="T0" fmla="*/ 2147483647 w 21540"/>
              <a:gd name="T1" fmla="*/ 2147483647 h 21555"/>
              <a:gd name="T2" fmla="*/ 2147483647 w 21540"/>
              <a:gd name="T3" fmla="*/ 2147483647 h 21555"/>
              <a:gd name="T4" fmla="*/ 2147483647 w 21540"/>
              <a:gd name="T5" fmla="*/ 2147483647 h 21555"/>
              <a:gd name="T6" fmla="*/ 2147483647 w 21540"/>
              <a:gd name="T7" fmla="*/ 2147483647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 cap="flat">
            <a:solidFill>
              <a:srgbClr val="BECD3F"/>
            </a:solidFill>
            <a:prstDash val="solid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1336" tIns="21336" rIns="21336" bIns="21336" anchor="ctr"/>
          <a:lstStyle/>
          <a:p>
            <a:endParaRPr lang="en-US"/>
          </a:p>
        </p:txBody>
      </p:sp>
      <p:sp>
        <p:nvSpPr>
          <p:cNvPr id="21511" name="Shape 86"/>
          <p:cNvSpPr>
            <a:spLocks/>
          </p:cNvSpPr>
          <p:nvPr/>
        </p:nvSpPr>
        <p:spPr bwMode="auto">
          <a:xfrm rot="-3259788">
            <a:off x="4125317" y="1200943"/>
            <a:ext cx="6483350" cy="4776788"/>
          </a:xfrm>
          <a:custGeom>
            <a:avLst/>
            <a:gdLst>
              <a:gd name="T0" fmla="*/ 2147483647 w 21540"/>
              <a:gd name="T1" fmla="*/ 2147483647 h 21555"/>
              <a:gd name="T2" fmla="*/ 2147483647 w 21540"/>
              <a:gd name="T3" fmla="*/ 2147483647 h 21555"/>
              <a:gd name="T4" fmla="*/ 2147483647 w 21540"/>
              <a:gd name="T5" fmla="*/ 2147483647 h 21555"/>
              <a:gd name="T6" fmla="*/ 2147483647 w 21540"/>
              <a:gd name="T7" fmla="*/ 2147483647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 cap="flat">
            <a:solidFill>
              <a:srgbClr val="FF8D09"/>
            </a:solidFill>
            <a:prstDash val="solid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1336" tIns="21336" rIns="21336" bIns="21336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55547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81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312039" indent="-120015" eaLnBrk="0" hangingPunct="0"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480060" indent="-96012" eaLnBrk="0" hangingPunct="0"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672084" indent="-96012" eaLnBrk="0" hangingPunct="0"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864108" indent="-96012" eaLnBrk="0" hangingPunct="0"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1056132" indent="-96012" defTabSz="346710" eaLnBrk="0" fontAlgn="base" hangingPunct="0">
              <a:spcBef>
                <a:spcPct val="0"/>
              </a:spcBef>
              <a:spcAft>
                <a:spcPct val="0"/>
              </a:spcAft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1248156" indent="-96012" defTabSz="346710" eaLnBrk="0" fontAlgn="base" hangingPunct="0">
              <a:spcBef>
                <a:spcPct val="0"/>
              </a:spcBef>
              <a:spcAft>
                <a:spcPct val="0"/>
              </a:spcAft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1440180" indent="-96012" defTabSz="346710" eaLnBrk="0" fontAlgn="base" hangingPunct="0">
              <a:spcBef>
                <a:spcPct val="0"/>
              </a:spcBef>
              <a:spcAft>
                <a:spcPct val="0"/>
              </a:spcAft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1632204" indent="-96012" defTabSz="346710" eaLnBrk="0" fontAlgn="base" hangingPunct="0">
              <a:spcBef>
                <a:spcPct val="0"/>
              </a:spcBef>
              <a:spcAft>
                <a:spcPct val="0"/>
              </a:spcAft>
              <a:defRPr sz="9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eaLnBrk="1"/>
            <a:fld id="{E490D976-FB23-4722-9312-BCD5FEA2EC8C}" type="slidenum">
              <a:rPr lang="en-US" altLang="en-US" sz="800" baseline="0">
                <a:solidFill>
                  <a:srgbClr val="FFFFFF"/>
                </a:solidFill>
                <a:latin typeface="Open Sans Semibold" pitchFamily="34" charset="0"/>
                <a:cs typeface="Open Sans Semibold" pitchFamily="34" charset="0"/>
                <a:sym typeface="Open Sans Semibold" pitchFamily="34" charset="0"/>
              </a:rPr>
              <a:pPr eaLnBrk="1"/>
              <a:t>67</a:t>
            </a:fld>
            <a:endParaRPr lang="en-US" altLang="en-US" sz="800" baseline="0">
              <a:solidFill>
                <a:srgbClr val="FFFFFF"/>
              </a:solidFill>
              <a:latin typeface="Open Sans Semibold" pitchFamily="34" charset="0"/>
              <a:cs typeface="Open Sans Semibold" pitchFamily="34" charset="0"/>
              <a:sym typeface="Open Sans Semibold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1276">
            <a:off x="4717932" y="1322887"/>
            <a:ext cx="4469065" cy="4112637"/>
          </a:xfrm>
          <a:custGeom>
            <a:avLst/>
            <a:gdLst>
              <a:gd name="T0" fmla="*/ 663190 w 12834351"/>
              <a:gd name="T1" fmla="*/ 3184071 h 12789042"/>
              <a:gd name="T2" fmla="*/ 5051587 w 12834351"/>
              <a:gd name="T3" fmla="*/ 679809 h 12789042"/>
              <a:gd name="T4" fmla="*/ 10775224 w 12834351"/>
              <a:gd name="T5" fmla="*/ 114793 h 12789042"/>
              <a:gd name="T6" fmla="*/ 12749875 w 12834351"/>
              <a:gd name="T7" fmla="*/ 2589000 h 12789042"/>
              <a:gd name="T8" fmla="*/ 12118049 w 12834351"/>
              <a:gd name="T9" fmla="*/ 8301531 h 12789042"/>
              <a:gd name="T10" fmla="*/ 9817985 w 12834351"/>
              <a:gd name="T11" fmla="*/ 12321841 h 12789042"/>
              <a:gd name="T12" fmla="*/ 7582053 w 12834351"/>
              <a:gd name="T13" fmla="*/ 12545988 h 12789042"/>
              <a:gd name="T14" fmla="*/ 3840984 w 12834351"/>
              <a:gd name="T15" fmla="*/ 10335046 h 12789042"/>
              <a:gd name="T16" fmla="*/ 727323 w 12834351"/>
              <a:gd name="T17" fmla="*/ 6500081 h 12789042"/>
              <a:gd name="T18" fmla="*/ 31824 w 12834351"/>
              <a:gd name="T19" fmla="*/ 4747630 h 12789042"/>
              <a:gd name="T20" fmla="*/ 663190 w 12834351"/>
              <a:gd name="T21" fmla="*/ 3184071 h 127890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ln w="9525"/>
        </p:spPr>
      </p:pic>
      <p:sp>
        <p:nvSpPr>
          <p:cNvPr id="21508" name="Shape 82"/>
          <p:cNvSpPr>
            <a:spLocks noChangeArrowheads="1"/>
          </p:cNvSpPr>
          <p:nvPr/>
        </p:nvSpPr>
        <p:spPr bwMode="auto">
          <a:xfrm>
            <a:off x="668536" y="2489985"/>
            <a:ext cx="3536156" cy="57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1336" tIns="21336" rIns="21336" bIns="21336" anchor="ctr">
            <a:spAutoFit/>
          </a:bodyPr>
          <a:lstStyle/>
          <a:p>
            <a:pPr hangingPunct="0">
              <a:lnSpc>
                <a:spcPct val="80000"/>
              </a:lnSpc>
            </a:pPr>
            <a:r>
              <a:rPr lang="sr-Latn-RS" altLang="en-US" sz="4200" b="1" dirty="0">
                <a:solidFill>
                  <a:srgbClr val="292B3A"/>
                </a:solidFill>
              </a:rPr>
              <a:t>Polisaharidi</a:t>
            </a:r>
            <a:endParaRPr lang="en-US" altLang="en-US" sz="4200" b="1" dirty="0">
              <a:solidFill>
                <a:srgbClr val="292B3A"/>
              </a:solidFill>
            </a:endParaRPr>
          </a:p>
        </p:txBody>
      </p:sp>
      <p:sp>
        <p:nvSpPr>
          <p:cNvPr id="16389" name="Shape 83"/>
          <p:cNvSpPr>
            <a:spLocks noChangeArrowheads="1"/>
          </p:cNvSpPr>
          <p:nvPr/>
        </p:nvSpPr>
        <p:spPr bwMode="auto">
          <a:xfrm>
            <a:off x="683419" y="3456782"/>
            <a:ext cx="3170634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1336" tIns="21336" rIns="21336" bIns="21336"/>
          <a:lstStyle>
            <a:lvl1pPr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742950" indent="-28575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11430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16002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20574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hangingPunct="0">
              <a:defRPr/>
            </a:pPr>
            <a:endParaRPr lang="en-US" altLang="en-US" sz="1300" baseline="0" dirty="0"/>
          </a:p>
          <a:p>
            <a:pPr hangingPunct="0">
              <a:defRPr/>
            </a:pPr>
            <a:r>
              <a:rPr lang="sr-Latn-RS" altLang="en-US" sz="2000" b="1" baseline="0" dirty="0">
                <a:solidFill>
                  <a:srgbClr val="92D050"/>
                </a:solidFill>
              </a:rPr>
              <a:t>Više od 10 monosaharidnih jedinica</a:t>
            </a:r>
            <a:endParaRPr lang="en-US" altLang="en-US" sz="2000" b="1" baseline="0" dirty="0">
              <a:solidFill>
                <a:srgbClr val="92D050"/>
              </a:solidFill>
            </a:endParaRPr>
          </a:p>
          <a:p>
            <a:pPr hangingPunct="0">
              <a:defRPr/>
            </a:pPr>
            <a:endParaRPr lang="en-US" altLang="en-US" sz="1300" baseline="0" dirty="0"/>
          </a:p>
          <a:p>
            <a:pPr marL="285750" indent="-285750" hangingPunct="0">
              <a:buFontTx/>
              <a:buChar char="-"/>
              <a:defRPr/>
            </a:pPr>
            <a:r>
              <a:rPr lang="sr-Latn-RS" altLang="en-US" sz="1300" baseline="0" dirty="0"/>
              <a:t>Čvrste amorfne supstance</a:t>
            </a:r>
          </a:p>
          <a:p>
            <a:pPr marL="285750" indent="-285750" hangingPunct="0">
              <a:buFontTx/>
              <a:buChar char="-"/>
              <a:defRPr/>
            </a:pPr>
            <a:r>
              <a:rPr lang="sr-Latn-RS" altLang="en-US" sz="1300" baseline="0" dirty="0"/>
              <a:t>Retvorljivost u vodi je različita</a:t>
            </a:r>
          </a:p>
          <a:p>
            <a:pPr marL="285750" indent="-285750" hangingPunct="0">
              <a:buFontTx/>
              <a:buChar char="-"/>
              <a:defRPr/>
            </a:pPr>
            <a:r>
              <a:rPr lang="sr-Latn-RS" altLang="en-US" sz="1300" baseline="0" dirty="0"/>
              <a:t>Skrob je djelimično rastvoran</a:t>
            </a:r>
          </a:p>
          <a:p>
            <a:pPr marL="285750" indent="-285750" hangingPunct="0">
              <a:buFontTx/>
              <a:buChar char="-"/>
              <a:defRPr/>
            </a:pPr>
            <a:r>
              <a:rPr lang="sr-Latn-RS" altLang="en-US" sz="1300" baseline="0" dirty="0"/>
              <a:t>Glikogen je rastvoran</a:t>
            </a:r>
          </a:p>
          <a:p>
            <a:pPr marL="285750" indent="-285750" hangingPunct="0">
              <a:buFontTx/>
              <a:buChar char="-"/>
              <a:defRPr/>
            </a:pPr>
            <a:r>
              <a:rPr lang="sr-Latn-RS" altLang="en-US" sz="1300" baseline="0" dirty="0"/>
              <a:t>Celuloza je potpuno nerastvorna</a:t>
            </a:r>
            <a:endParaRPr lang="en-US" altLang="en-US" sz="1300" baseline="0" dirty="0"/>
          </a:p>
          <a:p>
            <a:pPr hangingPunct="0">
              <a:defRPr/>
            </a:pPr>
            <a:endParaRPr lang="en-US" altLang="en-US" sz="1300" baseline="0" dirty="0"/>
          </a:p>
          <a:p>
            <a:pPr hangingPunct="0">
              <a:defRPr/>
            </a:pPr>
            <a:endParaRPr lang="en-US" altLang="en-US" sz="1300" baseline="0" dirty="0"/>
          </a:p>
          <a:p>
            <a:pPr hangingPunct="0">
              <a:defRPr/>
            </a:pPr>
            <a:endParaRPr lang="en-US" altLang="en-US" sz="1300" baseline="0" dirty="0"/>
          </a:p>
        </p:txBody>
      </p:sp>
      <p:sp>
        <p:nvSpPr>
          <p:cNvPr id="21510" name="Shape 85"/>
          <p:cNvSpPr>
            <a:spLocks/>
          </p:cNvSpPr>
          <p:nvPr/>
        </p:nvSpPr>
        <p:spPr bwMode="auto">
          <a:xfrm rot="-2198520">
            <a:off x="4935736" y="404812"/>
            <a:ext cx="4862513" cy="6369050"/>
          </a:xfrm>
          <a:custGeom>
            <a:avLst/>
            <a:gdLst>
              <a:gd name="T0" fmla="*/ 2147483647 w 21540"/>
              <a:gd name="T1" fmla="*/ 2147483647 h 21555"/>
              <a:gd name="T2" fmla="*/ 2147483647 w 21540"/>
              <a:gd name="T3" fmla="*/ 2147483647 h 21555"/>
              <a:gd name="T4" fmla="*/ 2147483647 w 21540"/>
              <a:gd name="T5" fmla="*/ 2147483647 h 21555"/>
              <a:gd name="T6" fmla="*/ 2147483647 w 21540"/>
              <a:gd name="T7" fmla="*/ 2147483647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 cap="flat">
            <a:solidFill>
              <a:srgbClr val="BECD3F"/>
            </a:solidFill>
            <a:prstDash val="solid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1336" tIns="21336" rIns="21336" bIns="21336" anchor="ctr"/>
          <a:lstStyle/>
          <a:p>
            <a:endParaRPr lang="en-US"/>
          </a:p>
        </p:txBody>
      </p:sp>
      <p:sp>
        <p:nvSpPr>
          <p:cNvPr id="21511" name="Shape 86"/>
          <p:cNvSpPr>
            <a:spLocks/>
          </p:cNvSpPr>
          <p:nvPr/>
        </p:nvSpPr>
        <p:spPr bwMode="auto">
          <a:xfrm rot="-3259788">
            <a:off x="4125317" y="1200943"/>
            <a:ext cx="6483350" cy="4776788"/>
          </a:xfrm>
          <a:custGeom>
            <a:avLst/>
            <a:gdLst>
              <a:gd name="T0" fmla="*/ 2147483647 w 21540"/>
              <a:gd name="T1" fmla="*/ 2147483647 h 21555"/>
              <a:gd name="T2" fmla="*/ 2147483647 w 21540"/>
              <a:gd name="T3" fmla="*/ 2147483647 h 21555"/>
              <a:gd name="T4" fmla="*/ 2147483647 w 21540"/>
              <a:gd name="T5" fmla="*/ 2147483647 h 21555"/>
              <a:gd name="T6" fmla="*/ 2147483647 w 21540"/>
              <a:gd name="T7" fmla="*/ 2147483647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 cap="flat">
            <a:solidFill>
              <a:srgbClr val="FF8D09"/>
            </a:solidFill>
            <a:prstDash val="solid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1336" tIns="21336" rIns="21336" bIns="21336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71755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81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278606" indent="-107156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42862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60007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77152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94297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111442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128587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145732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fld id="{CF44486D-446D-4431-B37D-E083BCB2CAC5}" type="slidenum">
              <a:rPr lang="en-US" altLang="en-US" sz="750" baseline="0">
                <a:solidFill>
                  <a:srgbClr val="FFFFFF"/>
                </a:solidFill>
                <a:latin typeface="Open Sans Semibold" pitchFamily="34" charset="0"/>
                <a:cs typeface="Open Sans Semibold" pitchFamily="34" charset="0"/>
                <a:sym typeface="Open Sans Semibold" pitchFamily="34" charset="0"/>
              </a:rPr>
              <a:pPr/>
              <a:t>68</a:t>
            </a:fld>
            <a:endParaRPr lang="en-US" altLang="en-US" sz="750" baseline="0">
              <a:solidFill>
                <a:srgbClr val="FFFFFF"/>
              </a:solidFill>
              <a:latin typeface="Open Sans Semibold" pitchFamily="34" charset="0"/>
              <a:cs typeface="Open Sans Semibold" pitchFamily="34" charset="0"/>
              <a:sym typeface="Open Sans Semibold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74" y="1910088"/>
            <a:ext cx="4326835" cy="2736723"/>
          </a:xfrm>
          <a:custGeom>
            <a:avLst/>
            <a:gdLst>
              <a:gd name="T0" fmla="*/ 663190 w 12834351"/>
              <a:gd name="T1" fmla="*/ 3184071 h 12789042"/>
              <a:gd name="T2" fmla="*/ 5051587 w 12834351"/>
              <a:gd name="T3" fmla="*/ 679809 h 12789042"/>
              <a:gd name="T4" fmla="*/ 10775224 w 12834351"/>
              <a:gd name="T5" fmla="*/ 114793 h 12789042"/>
              <a:gd name="T6" fmla="*/ 12749875 w 12834351"/>
              <a:gd name="T7" fmla="*/ 2589000 h 12789042"/>
              <a:gd name="T8" fmla="*/ 12118049 w 12834351"/>
              <a:gd name="T9" fmla="*/ 8301531 h 12789042"/>
              <a:gd name="T10" fmla="*/ 9817985 w 12834351"/>
              <a:gd name="T11" fmla="*/ 12321841 h 12789042"/>
              <a:gd name="T12" fmla="*/ 7582053 w 12834351"/>
              <a:gd name="T13" fmla="*/ 12545988 h 12789042"/>
              <a:gd name="T14" fmla="*/ 3840984 w 12834351"/>
              <a:gd name="T15" fmla="*/ 10335046 h 12789042"/>
              <a:gd name="T16" fmla="*/ 727323 w 12834351"/>
              <a:gd name="T17" fmla="*/ 6500081 h 12789042"/>
              <a:gd name="T18" fmla="*/ 31824 w 12834351"/>
              <a:gd name="T19" fmla="*/ 4747630 h 12789042"/>
              <a:gd name="T20" fmla="*/ 663190 w 12834351"/>
              <a:gd name="T21" fmla="*/ 3184071 h 127890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834351" h="12789042">
                <a:moveTo>
                  <a:pt x="663130" y="3183351"/>
                </a:moveTo>
                <a:cubicBezTo>
                  <a:pt x="1230068" y="2584539"/>
                  <a:pt x="3207283" y="1268545"/>
                  <a:pt x="5051125" y="679655"/>
                </a:cubicBezTo>
                <a:cubicBezTo>
                  <a:pt x="6894967" y="90765"/>
                  <a:pt x="8643422" y="-167878"/>
                  <a:pt x="10774240" y="114767"/>
                </a:cubicBezTo>
                <a:cubicBezTo>
                  <a:pt x="11877482" y="261108"/>
                  <a:pt x="12513930" y="433642"/>
                  <a:pt x="12748711" y="2588416"/>
                </a:cubicBezTo>
                <a:cubicBezTo>
                  <a:pt x="13005482" y="4945008"/>
                  <a:pt x="12652802" y="6692877"/>
                  <a:pt x="12116943" y="8299655"/>
                </a:cubicBezTo>
                <a:cubicBezTo>
                  <a:pt x="11584796" y="9895303"/>
                  <a:pt x="10879797" y="11048926"/>
                  <a:pt x="9817089" y="12319057"/>
                </a:cubicBezTo>
                <a:cubicBezTo>
                  <a:pt x="9037013" y="13029482"/>
                  <a:pt x="8216584" y="12787142"/>
                  <a:pt x="7581361" y="12543154"/>
                </a:cubicBezTo>
                <a:cubicBezTo>
                  <a:pt x="6295400" y="12049219"/>
                  <a:pt x="4965568" y="11261757"/>
                  <a:pt x="3840634" y="10332711"/>
                </a:cubicBezTo>
                <a:cubicBezTo>
                  <a:pt x="2666247" y="9362823"/>
                  <a:pt x="1448800" y="7810265"/>
                  <a:pt x="727257" y="6498613"/>
                </a:cubicBezTo>
                <a:cubicBezTo>
                  <a:pt x="420442" y="5940871"/>
                  <a:pt x="199771" y="5382828"/>
                  <a:pt x="31822" y="4746558"/>
                </a:cubicBezTo>
                <a:cubicBezTo>
                  <a:pt x="-132211" y="3894563"/>
                  <a:pt x="377221" y="3485334"/>
                  <a:pt x="663130" y="3183351"/>
                </a:cubicBezTo>
                <a:close/>
              </a:path>
            </a:pathLst>
          </a:custGeom>
          <a:ln w="9525"/>
        </p:spPr>
      </p:pic>
      <p:sp>
        <p:nvSpPr>
          <p:cNvPr id="25604" name="Shape 82"/>
          <p:cNvSpPr>
            <a:spLocks noChangeArrowheads="1"/>
          </p:cNvSpPr>
          <p:nvPr/>
        </p:nvSpPr>
        <p:spPr bwMode="auto">
          <a:xfrm>
            <a:off x="668536" y="2685225"/>
            <a:ext cx="3536156" cy="50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742950" indent="-28575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11430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16002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20574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eaLnBrk="1">
              <a:lnSpc>
                <a:spcPct val="80000"/>
              </a:lnSpc>
            </a:pPr>
            <a:r>
              <a:rPr lang="sr-Latn-RS" altLang="en-US" sz="3750" b="1" baseline="0" dirty="0">
                <a:solidFill>
                  <a:srgbClr val="292B3A"/>
                </a:solidFill>
              </a:rPr>
              <a:t>Skrob</a:t>
            </a:r>
            <a:endParaRPr lang="en-US" altLang="en-US" sz="3750" b="1" baseline="0" dirty="0">
              <a:solidFill>
                <a:srgbClr val="292B3A"/>
              </a:solidFill>
            </a:endParaRPr>
          </a:p>
        </p:txBody>
      </p:sp>
      <p:sp>
        <p:nvSpPr>
          <p:cNvPr id="25606" name="Shape 85"/>
          <p:cNvSpPr>
            <a:spLocks/>
          </p:cNvSpPr>
          <p:nvPr/>
        </p:nvSpPr>
        <p:spPr bwMode="auto">
          <a:xfrm rot="19401480">
            <a:off x="4935736" y="1160859"/>
            <a:ext cx="4862513" cy="4776788"/>
          </a:xfrm>
          <a:custGeom>
            <a:avLst/>
            <a:gdLst>
              <a:gd name="T0" fmla="*/ 2147483646 w 21540"/>
              <a:gd name="T1" fmla="*/ 2147483646 h 21555"/>
              <a:gd name="T2" fmla="*/ 2147483646 w 21540"/>
              <a:gd name="T3" fmla="*/ 2147483646 h 21555"/>
              <a:gd name="T4" fmla="*/ 2147483646 w 21540"/>
              <a:gd name="T5" fmla="*/ 2147483646 h 21555"/>
              <a:gd name="T6" fmla="*/ 2147483646 w 21540"/>
              <a:gd name="T7" fmla="*/ 2147483646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 cap="flat">
            <a:solidFill>
              <a:srgbClr val="BECD3F"/>
            </a:solidFill>
            <a:prstDash val="solid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9050" tIns="19050" rIns="19050" bIns="19050" anchor="ctr"/>
          <a:lstStyle/>
          <a:p>
            <a:endParaRPr lang="en-US" sz="675"/>
          </a:p>
        </p:txBody>
      </p:sp>
      <p:sp>
        <p:nvSpPr>
          <p:cNvPr id="25607" name="Shape 86"/>
          <p:cNvSpPr>
            <a:spLocks/>
          </p:cNvSpPr>
          <p:nvPr/>
        </p:nvSpPr>
        <p:spPr bwMode="auto">
          <a:xfrm rot="18340212">
            <a:off x="4935736" y="1160859"/>
            <a:ext cx="4862513" cy="4776788"/>
          </a:xfrm>
          <a:custGeom>
            <a:avLst/>
            <a:gdLst>
              <a:gd name="T0" fmla="*/ 2147483646 w 21540"/>
              <a:gd name="T1" fmla="*/ 2147483646 h 21555"/>
              <a:gd name="T2" fmla="*/ 2147483646 w 21540"/>
              <a:gd name="T3" fmla="*/ 2147483646 h 21555"/>
              <a:gd name="T4" fmla="*/ 2147483646 w 21540"/>
              <a:gd name="T5" fmla="*/ 2147483646 h 21555"/>
              <a:gd name="T6" fmla="*/ 2147483646 w 21540"/>
              <a:gd name="T7" fmla="*/ 2147483646 h 2155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555" extrusionOk="0">
                <a:moveTo>
                  <a:pt x="10" y="5073"/>
                </a:moveTo>
                <a:cubicBezTo>
                  <a:pt x="-16" y="4508"/>
                  <a:pt x="-2" y="3929"/>
                  <a:pt x="246" y="3423"/>
                </a:cubicBezTo>
                <a:cubicBezTo>
                  <a:pt x="484" y="2938"/>
                  <a:pt x="904" y="2586"/>
                  <a:pt x="1353" y="2296"/>
                </a:cubicBezTo>
                <a:cubicBezTo>
                  <a:pt x="2431" y="1597"/>
                  <a:pt x="3643" y="1226"/>
                  <a:pt x="4868" y="910"/>
                </a:cubicBezTo>
                <a:cubicBezTo>
                  <a:pt x="6764" y="421"/>
                  <a:pt x="8728" y="48"/>
                  <a:pt x="10705" y="5"/>
                </a:cubicBezTo>
                <a:cubicBezTo>
                  <a:pt x="12429" y="-33"/>
                  <a:pt x="14164" y="186"/>
                  <a:pt x="15808" y="620"/>
                </a:cubicBezTo>
                <a:cubicBezTo>
                  <a:pt x="16620" y="834"/>
                  <a:pt x="17417" y="1104"/>
                  <a:pt x="18204" y="1379"/>
                </a:cubicBezTo>
                <a:cubicBezTo>
                  <a:pt x="18933" y="1634"/>
                  <a:pt x="19662" y="1897"/>
                  <a:pt x="20311" y="2358"/>
                </a:cubicBezTo>
                <a:cubicBezTo>
                  <a:pt x="20788" y="2696"/>
                  <a:pt x="21197" y="3137"/>
                  <a:pt x="21395" y="3694"/>
                </a:cubicBezTo>
                <a:cubicBezTo>
                  <a:pt x="21584" y="4227"/>
                  <a:pt x="21554" y="4805"/>
                  <a:pt x="21499" y="5369"/>
                </a:cubicBezTo>
                <a:cubicBezTo>
                  <a:pt x="21172" y="8710"/>
                  <a:pt x="20028" y="11906"/>
                  <a:pt x="18278" y="14751"/>
                </a:cubicBezTo>
                <a:cubicBezTo>
                  <a:pt x="17531" y="15966"/>
                  <a:pt x="16676" y="17110"/>
                  <a:pt x="15730" y="18159"/>
                </a:cubicBezTo>
                <a:cubicBezTo>
                  <a:pt x="14800" y="19191"/>
                  <a:pt x="13777" y="20135"/>
                  <a:pt x="12607" y="20890"/>
                </a:cubicBezTo>
                <a:cubicBezTo>
                  <a:pt x="12049" y="21250"/>
                  <a:pt x="11443" y="21567"/>
                  <a:pt x="10782" y="21555"/>
                </a:cubicBezTo>
                <a:cubicBezTo>
                  <a:pt x="10224" y="21546"/>
                  <a:pt x="9708" y="21300"/>
                  <a:pt x="9227" y="21015"/>
                </a:cubicBezTo>
                <a:cubicBezTo>
                  <a:pt x="8554" y="20615"/>
                  <a:pt x="7941" y="20142"/>
                  <a:pt x="7363" y="19628"/>
                </a:cubicBezTo>
                <a:cubicBezTo>
                  <a:pt x="6770" y="19102"/>
                  <a:pt x="6213" y="18531"/>
                  <a:pt x="5683" y="17937"/>
                </a:cubicBezTo>
                <a:cubicBezTo>
                  <a:pt x="4574" y="16696"/>
                  <a:pt x="3563" y="15335"/>
                  <a:pt x="2733" y="13865"/>
                </a:cubicBezTo>
                <a:cubicBezTo>
                  <a:pt x="1974" y="12522"/>
                  <a:pt x="1368" y="11097"/>
                  <a:pt x="897" y="9636"/>
                </a:cubicBezTo>
                <a:cubicBezTo>
                  <a:pt x="421" y="8160"/>
                  <a:pt x="81" y="6637"/>
                  <a:pt x="10" y="5073"/>
                </a:cubicBezTo>
                <a:close/>
              </a:path>
            </a:pathLst>
          </a:custGeom>
          <a:noFill/>
          <a:ln w="38100" cap="flat">
            <a:solidFill>
              <a:srgbClr val="FF8D09"/>
            </a:solidFill>
            <a:prstDash val="solid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9050" tIns="19050" rIns="19050" bIns="19050" anchor="ctr"/>
          <a:lstStyle/>
          <a:p>
            <a:endParaRPr lang="en-US" sz="675"/>
          </a:p>
        </p:txBody>
      </p:sp>
      <p:sp>
        <p:nvSpPr>
          <p:cNvPr id="10" name="Shape 83"/>
          <p:cNvSpPr>
            <a:spLocks noChangeArrowheads="1"/>
          </p:cNvSpPr>
          <p:nvPr/>
        </p:nvSpPr>
        <p:spPr bwMode="auto">
          <a:xfrm>
            <a:off x="683419" y="3449836"/>
            <a:ext cx="3170634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/>
          <a:lstStyle>
            <a:lvl1pPr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742950" indent="-28575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11430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16002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20574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eaLnBrk="1"/>
            <a:endParaRPr lang="sr-Latn-RS" altLang="en-US" sz="1200" baseline="0" dirty="0"/>
          </a:p>
          <a:p>
            <a:pPr eaLnBrk="1"/>
            <a:r>
              <a:rPr lang="sr-Latn-RS" altLang="en-US" sz="1200" baseline="0" dirty="0"/>
              <a:t>-   Rezervni polisaharid biljnog porijekla</a:t>
            </a:r>
          </a:p>
          <a:p>
            <a:pPr marL="171450" indent="-171450" eaLnBrk="1">
              <a:buFontTx/>
              <a:buChar char="-"/>
            </a:pPr>
            <a:r>
              <a:rPr lang="sr-Latn-RS" altLang="en-US" sz="1200" baseline="0" dirty="0"/>
              <a:t>Energetski materijal za klijanje i rast</a:t>
            </a:r>
          </a:p>
          <a:p>
            <a:pPr marL="171450" indent="-171450" eaLnBrk="1">
              <a:buFontTx/>
              <a:buChar char="-"/>
            </a:pPr>
            <a:r>
              <a:rPr lang="sr-Latn-RS" altLang="en-US" sz="1200" baseline="0" dirty="0"/>
              <a:t>Nastaje u procesu fotosinteze i nagomilava se u korijenu, krtoli, sjemenu, stablu i plodu biljke</a:t>
            </a:r>
          </a:p>
          <a:p>
            <a:pPr marL="171450" indent="-171450" eaLnBrk="1">
              <a:buFontTx/>
              <a:buChar char="-"/>
            </a:pPr>
            <a:r>
              <a:rPr lang="sr-Latn-RS" altLang="en-US" sz="1200" baseline="0" dirty="0"/>
              <a:t>Labo rastvoran u vodi, bubri</a:t>
            </a:r>
          </a:p>
          <a:p>
            <a:pPr marL="171450" indent="-171450" eaLnBrk="1">
              <a:buFontTx/>
              <a:buChar char="-"/>
            </a:pPr>
            <a:r>
              <a:rPr lang="sr-Latn-RS" altLang="en-US" sz="1200" baseline="0" dirty="0"/>
              <a:t>Kuvanjem se gradi koloidni rastvor ond. skrobni lijepak</a:t>
            </a:r>
          </a:p>
          <a:p>
            <a:pPr marL="171450" indent="-171450" eaLnBrk="1">
              <a:buFontTx/>
              <a:buChar char="-"/>
            </a:pPr>
            <a:r>
              <a:rPr lang="sr-Latn-RS" altLang="en-US" sz="1200" baseline="0" dirty="0"/>
              <a:t>Sastoji se od amiloze (25%) i amilopektina (75%)</a:t>
            </a:r>
          </a:p>
        </p:txBody>
      </p:sp>
    </p:spTree>
    <p:extLst>
      <p:ext uri="{BB962C8B-B14F-4D97-AF65-F5344CB8AC3E}">
        <p14:creationId xmlns:p14="http://schemas.microsoft.com/office/powerpoint/2010/main" val="406555791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File:Glycogen structure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34383"/>
            <a:ext cx="4238190" cy="4189234"/>
          </a:xfrm>
          <a:prstGeom prst="rect">
            <a:avLst/>
          </a:prstGeom>
          <a:noFill/>
        </p:spPr>
      </p:pic>
      <p:sp>
        <p:nvSpPr>
          <p:cNvPr id="25602" name="Shape 81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278606" indent="-107156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42862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60007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77152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94297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111442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128587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145732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fld id="{CF44486D-446D-4431-B37D-E083BCB2CAC5}" type="slidenum">
              <a:rPr lang="en-US" altLang="en-US" sz="750" baseline="0">
                <a:solidFill>
                  <a:srgbClr val="FFFFFF"/>
                </a:solidFill>
                <a:latin typeface="Open Sans Semibold" pitchFamily="34" charset="0"/>
                <a:cs typeface="Open Sans Semibold" pitchFamily="34" charset="0"/>
                <a:sym typeface="Open Sans Semibold" pitchFamily="34" charset="0"/>
              </a:rPr>
              <a:pPr/>
              <a:t>69</a:t>
            </a:fld>
            <a:endParaRPr lang="en-US" altLang="en-US" sz="750" baseline="0">
              <a:solidFill>
                <a:srgbClr val="FFFFFF"/>
              </a:solidFill>
              <a:latin typeface="Open Sans Semibold" pitchFamily="34" charset="0"/>
              <a:cs typeface="Open Sans Semibold" pitchFamily="34" charset="0"/>
              <a:sym typeface="Open Sans Semibold" pitchFamily="34" charset="0"/>
            </a:endParaRPr>
          </a:p>
        </p:txBody>
      </p:sp>
      <p:sp>
        <p:nvSpPr>
          <p:cNvPr id="25604" name="Shape 82"/>
          <p:cNvSpPr>
            <a:spLocks noChangeArrowheads="1"/>
          </p:cNvSpPr>
          <p:nvPr/>
        </p:nvSpPr>
        <p:spPr bwMode="auto">
          <a:xfrm>
            <a:off x="668536" y="2685225"/>
            <a:ext cx="3536156" cy="50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742950" indent="-28575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11430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16002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20574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eaLnBrk="1">
              <a:lnSpc>
                <a:spcPct val="80000"/>
              </a:lnSpc>
            </a:pPr>
            <a:r>
              <a:rPr lang="sr-Latn-RS" altLang="en-US" sz="3750" b="1" baseline="0" dirty="0">
                <a:solidFill>
                  <a:srgbClr val="292B3A"/>
                </a:solidFill>
              </a:rPr>
              <a:t>Glikogen</a:t>
            </a:r>
            <a:endParaRPr lang="en-US" altLang="en-US" sz="3750" b="1" baseline="0" dirty="0">
              <a:solidFill>
                <a:srgbClr val="292B3A"/>
              </a:solidFill>
            </a:endParaRPr>
          </a:p>
        </p:txBody>
      </p:sp>
      <p:sp>
        <p:nvSpPr>
          <p:cNvPr id="10" name="Shape 83"/>
          <p:cNvSpPr>
            <a:spLocks noChangeArrowheads="1"/>
          </p:cNvSpPr>
          <p:nvPr/>
        </p:nvSpPr>
        <p:spPr bwMode="auto">
          <a:xfrm>
            <a:off x="683419" y="3449836"/>
            <a:ext cx="3170634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/>
          <a:lstStyle>
            <a:lvl1pPr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742950" indent="-28575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11430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16002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20574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eaLnBrk="1"/>
            <a:r>
              <a:rPr lang="sr-Latn-RS" altLang="en-US" sz="1200" baseline="0" dirty="0"/>
              <a:t>-Životinjski analog skrobu</a:t>
            </a:r>
          </a:p>
          <a:p>
            <a:pPr marL="171450" indent="-171450">
              <a:buFontTx/>
              <a:buChar char="-"/>
            </a:pPr>
            <a:r>
              <a:rPr lang="sr-Latn-RS" altLang="en-US" sz="1200" baseline="0" dirty="0"/>
              <a:t>Ostaci D-Glc povezani </a:t>
            </a:r>
            <a:r>
              <a:rPr lang="el-GR" sz="1200" baseline="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sr-Cyrl-RS" sz="1200" baseline="0" dirty="0">
                <a:latin typeface="Times New Roman" pitchFamily="18" charset="0"/>
                <a:cs typeface="Times New Roman" pitchFamily="18" charset="0"/>
              </a:rPr>
              <a:t>(1→4) </a:t>
            </a:r>
            <a:r>
              <a:rPr lang="sr-Latn-RS" sz="1200" baseline="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l-GR" sz="1200" baseline="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sr-Cyrl-RS" sz="1200" baseline="0" dirty="0">
                <a:latin typeface="Times New Roman" pitchFamily="18" charset="0"/>
                <a:cs typeface="Times New Roman" pitchFamily="18" charset="0"/>
              </a:rPr>
              <a:t>(1→6)</a:t>
            </a:r>
            <a:r>
              <a:rPr lang="sr-Latn-RS" sz="1200" baseline="0" dirty="0">
                <a:latin typeface="Times New Roman" pitchFamily="18" charset="0"/>
                <a:cs typeface="Times New Roman" pitchFamily="18" charset="0"/>
              </a:rPr>
              <a:t> glikozidnim vezama</a:t>
            </a:r>
          </a:p>
          <a:p>
            <a:pPr marL="171450" indent="-171450">
              <a:buFontTx/>
              <a:buChar char="-"/>
            </a:pPr>
            <a:r>
              <a:rPr lang="el-GR" sz="1200" baseline="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sr-Cyrl-RS" sz="1200" baseline="0" dirty="0">
                <a:latin typeface="Times New Roman" pitchFamily="18" charset="0"/>
                <a:cs typeface="Times New Roman" pitchFamily="18" charset="0"/>
              </a:rPr>
              <a:t>(1→6)</a:t>
            </a:r>
            <a:r>
              <a:rPr lang="sr-Latn-RS" sz="1200" baseline="0" dirty="0">
                <a:latin typeface="Times New Roman" pitchFamily="18" charset="0"/>
                <a:cs typeface="Times New Roman" pitchFamily="18" charset="0"/>
              </a:rPr>
              <a:t> se gradi na svakih 8 do 12 jedinica</a:t>
            </a:r>
          </a:p>
          <a:p>
            <a:pPr marL="171450" indent="-171450">
              <a:buFontTx/>
              <a:buChar char="-"/>
            </a:pPr>
            <a:r>
              <a:rPr lang="sr-Latn-RS" altLang="en-US" sz="1200" baseline="0" dirty="0">
                <a:latin typeface="Times New Roman" pitchFamily="18" charset="0"/>
                <a:cs typeface="Times New Roman" pitchFamily="18" charset="0"/>
              </a:rPr>
              <a:t>U ćeliji se biosintetiše u procesu koji se naziva glukoneogeneza a hidrolizuje u procesu glikogenolize</a:t>
            </a:r>
          </a:p>
          <a:p>
            <a:pPr marL="171450" indent="-171450">
              <a:buFontTx/>
              <a:buChar char="-"/>
            </a:pPr>
            <a:r>
              <a:rPr lang="sr-Latn-RS" altLang="en-US" sz="1200" baseline="0" dirty="0">
                <a:latin typeface="Times New Roman" pitchFamily="18" charset="0"/>
                <a:cs typeface="Times New Roman" pitchFamily="18" charset="0"/>
              </a:rPr>
              <a:t>Hidrolizom nastaje D-Glc</a:t>
            </a:r>
            <a:endParaRPr lang="sr-Latn-RS" altLang="en-US" sz="1200" baseline="0" dirty="0"/>
          </a:p>
        </p:txBody>
      </p:sp>
      <p:sp>
        <p:nvSpPr>
          <p:cNvPr id="12" name="TextBox 11"/>
          <p:cNvSpPr txBox="1"/>
          <p:nvPr/>
        </p:nvSpPr>
        <p:spPr>
          <a:xfrm>
            <a:off x="866307" y="594525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Homopolisaharidi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775722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>
          <a:xfrm>
            <a:off x="646113" y="1492479"/>
            <a:ext cx="7886697" cy="717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Latn-RS" sz="2000" dirty="0"/>
              <a:t>Formalno, kao najniži članovi niza monosaharida mogli bi se smatrati oni koji imaju tri C atoma </a:t>
            </a:r>
            <a:endParaRPr lang="sr-Latn-RS" sz="2000" baseline="-25000" dirty="0"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  <a:p>
            <a:pPr marL="0" indent="0">
              <a:lnSpc>
                <a:spcPct val="120000"/>
              </a:lnSpc>
              <a:buNone/>
            </a:pPr>
            <a:endParaRPr lang="sr-Latn-RS" sz="20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866315" y="464465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en-US" dirty="0" err="1">
                <a:solidFill>
                  <a:srgbClr val="91CE55"/>
                </a:solidFill>
                <a:latin typeface="Roboto Black"/>
                <a:cs typeface="Roboto Black"/>
              </a:rPr>
              <a:t>Monosaharidi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Struktura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 i op</a:t>
            </a:r>
            <a:r>
              <a:rPr lang="sr-Latn-RS" dirty="0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šte karakteristike</a:t>
            </a:r>
            <a:endParaRPr lang="az-Cyrl-AZ" dirty="0">
              <a:solidFill>
                <a:schemeClr val="bg1">
                  <a:lumMod val="65000"/>
                </a:schemeClr>
              </a:solidFill>
              <a:latin typeface="Roboto Black"/>
              <a:cs typeface="Roboto Black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90800" y="4792892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glicerinaldehid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952999" y="4792892"/>
            <a:ext cx="1366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dioksiaceton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784708"/>
              </p:ext>
            </p:extLst>
          </p:nvPr>
        </p:nvGraphicFramePr>
        <p:xfrm>
          <a:off x="2579688" y="3048000"/>
          <a:ext cx="146367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464283" imgH="1191254" progId="ChemDraw.Document.6.0">
                  <p:embed/>
                </p:oleObj>
              </mc:Choice>
              <mc:Fallback>
                <p:oleObj name="CS ChemDraw Drawing" r:id="rId2" imgW="1464283" imgH="119125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79688" y="3048000"/>
                        <a:ext cx="1463675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868502"/>
              </p:ext>
            </p:extLst>
          </p:nvPr>
        </p:nvGraphicFramePr>
        <p:xfrm>
          <a:off x="4810829" y="3048000"/>
          <a:ext cx="101600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016270" imgH="1191254" progId="ChemDraw.Document.6.0">
                  <p:embed/>
                </p:oleObj>
              </mc:Choice>
              <mc:Fallback>
                <p:oleObj name="CS ChemDraw Drawing" r:id="rId4" imgW="1016270" imgH="119125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10829" y="3048000"/>
                        <a:ext cx="1016000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282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File:Glycogen structure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1210" y="1143000"/>
            <a:ext cx="4238190" cy="4189234"/>
          </a:xfrm>
          <a:prstGeom prst="rect">
            <a:avLst/>
          </a:prstGeom>
          <a:noFill/>
        </p:spPr>
      </p:pic>
      <p:sp>
        <p:nvSpPr>
          <p:cNvPr id="25602" name="Shape 81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278606" indent="-107156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42862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60007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771525" indent="-85725"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94297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111442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128587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1457325" indent="-85725" defTabSz="309563" eaLnBrk="0" fontAlgn="base" hangingPunct="0">
              <a:spcBef>
                <a:spcPct val="0"/>
              </a:spcBef>
              <a:spcAft>
                <a:spcPct val="0"/>
              </a:spcAft>
              <a:defRPr sz="825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fld id="{CF44486D-446D-4431-B37D-E083BCB2CAC5}" type="slidenum">
              <a:rPr lang="en-US" altLang="en-US" sz="750" baseline="0">
                <a:solidFill>
                  <a:srgbClr val="FFFFFF"/>
                </a:solidFill>
                <a:latin typeface="Open Sans Semibold" pitchFamily="34" charset="0"/>
                <a:cs typeface="Open Sans Semibold" pitchFamily="34" charset="0"/>
                <a:sym typeface="Open Sans Semibold" pitchFamily="34" charset="0"/>
              </a:rPr>
              <a:pPr/>
              <a:t>70</a:t>
            </a:fld>
            <a:endParaRPr lang="en-US" altLang="en-US" sz="750" baseline="0">
              <a:solidFill>
                <a:srgbClr val="FFFFFF"/>
              </a:solidFill>
              <a:latin typeface="Open Sans Semibold" pitchFamily="34" charset="0"/>
              <a:cs typeface="Open Sans Semibold" pitchFamily="34" charset="0"/>
              <a:sym typeface="Open Sans Semibold" pitchFamily="34" charset="0"/>
            </a:endParaRPr>
          </a:p>
        </p:txBody>
      </p:sp>
      <p:sp>
        <p:nvSpPr>
          <p:cNvPr id="25604" name="Shape 82"/>
          <p:cNvSpPr>
            <a:spLocks noChangeArrowheads="1"/>
          </p:cNvSpPr>
          <p:nvPr/>
        </p:nvSpPr>
        <p:spPr bwMode="auto">
          <a:xfrm>
            <a:off x="668536" y="2685225"/>
            <a:ext cx="3536156" cy="50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1pPr>
            <a:lvl2pPr marL="742950" indent="-28575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2pPr>
            <a:lvl3pPr marL="11430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3pPr>
            <a:lvl4pPr marL="16002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4pPr>
            <a:lvl5pPr marL="2057400" indent="-228600"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696B6B"/>
                </a:solidFill>
                <a:latin typeface="Open Sans" pitchFamily="34" charset="0"/>
                <a:cs typeface="Open Sans Extrabold" pitchFamily="34" charset="0"/>
                <a:sym typeface="Open Sans" pitchFamily="34" charset="0"/>
              </a:defRPr>
            </a:lvl9pPr>
          </a:lstStyle>
          <a:p>
            <a:pPr eaLnBrk="1">
              <a:lnSpc>
                <a:spcPct val="80000"/>
              </a:lnSpc>
            </a:pPr>
            <a:r>
              <a:rPr lang="sr-Latn-RS" altLang="en-US" sz="3750" b="1" baseline="0" dirty="0">
                <a:solidFill>
                  <a:srgbClr val="292B3A"/>
                </a:solidFill>
              </a:rPr>
              <a:t>Glikogen</a:t>
            </a:r>
            <a:endParaRPr lang="en-US" altLang="en-US" sz="3750" b="1" baseline="0" dirty="0">
              <a:solidFill>
                <a:srgbClr val="292B3A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85" y="3550356"/>
            <a:ext cx="3200400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6307" y="594525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Homopolisaharidi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69637" y="5562600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Glikogen u kompleksu sa glikogeninom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589875"/>
      </p:ext>
    </p:ext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RS" dirty="0">
                <a:latin typeface="Times New Roman" pitchFamily="18" charset="0"/>
                <a:cs typeface="Times New Roman" pitchFamily="18" charset="0"/>
              </a:rPr>
              <a:t>Celuloza</a:t>
            </a:r>
            <a:endParaRPr lang="sr-Cyrl-R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Najrasporstranjeniji polisaharid u prirodi</a:t>
            </a:r>
            <a:endParaRPr lang="sr-Cyrl-R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Osnovni gradivni materijal ćelijskog omotača biljke</a:t>
            </a:r>
            <a:endParaRPr lang="sr-Cyrl-R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Najlakše se dobija iz pamuka</a:t>
            </a:r>
            <a:endParaRPr lang="sr-Cyrl-R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Sadrži 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 500 </a:t>
            </a: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10000 </a:t>
            </a: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ostataka D-Glc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povezanih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4)  </a:t>
            </a: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glikozidnom vezom</a:t>
            </a:r>
            <a:endParaRPr lang="sr-Cyrl-R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Linearni nizovi 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fibrili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se međusobno umnožavaju vodoničnim vezama do mikrofibrila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2D54-09D8-410A-B0E0-BFB3FCE3AFA7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64518" name="AutoShape 6" descr="data:image/jpeg;base64,/9j/4AAQSkZJRgABAQAAAQABAAD/2wCEAAkGBg4PEA8TEBAVDxEQDg4RDw0QEBEQERIXFBMVFR8QFhMXJzIeGBkjGR4SHzAiJTM1MS0uGR49NTAqNSYrOCoBCQoKBQUFDQUFDSkYEhgpKSkpKSkpKSkpKSkpKSkpKSkpKSkpKSkpKSkpKSkpKSkpKSkpKSkpKSkpKSkpKSkpKf/AABEIAJwBRAMBIgACEQEDEQH/xAAbAAEBAQADAQEAAAAAAAAAAAAABQYBAwQCB//EAEUQAAICAgECBAMCCgcECwAAAAECAAMEERIFIQYTMUEUIlFhcQcVIzIzNEJSgbRTYnJzdJGhJEOiwRZEVGOCg5KUpLHR/8QAFAEBAAAAAAAAAAAAAAAAAAAAAP/EABQRAQAAAAAAAAAAAAAAAAAAAAD/2gAMAwEAAhEDEQA/AP3GIiAiIgR/EPXDiHD+Usl2X5NgSq26zj8PfZtErBYnkiex7b+8SKvFt+Te9GOFrY5dqV25GPehSqrExbmZqHKuzmy0KB8o49++vm02X0+u1qWcEmi3za9EjTeXZVs/UcXft/8Ak8Gb4Yos8xhyS17/AIhbksZHS0UJRyUj0BrVVK+h77EDnoPU7rGyqr+Btxblra2pWRLFepLVcISSh03EjZ7rvej2ryR4Vxq1xarEB5ZKV5Fzu7WO72Vptmdu50Aqj2AUAaAErwEREBERAREQEREBERAREQEREBERAREQEREBERAREQEREBERAREQEREBERASJ03OuyMg2BLEx1rtrAc1BTYlpUnipLEnRGm1x4eh5HXT13zMm34RfL4cKbree3OluUlWQdgNBflbs4ZtEcDPY/SratfCWLUqjXwroDQ3csTtdOrknu2yPqpMCrEi5PXra/Jr+GLZVxt4Y62pw41ceVxuPpWOVY9OW3X5fXX1i9dsurfy8ZvPqv8AIux3srUVPwV+TWd91lGrYFQTpx8oOwAsTjclfim+7vlXnif+rY5amv7msH5R/wDNQfdZl+r9Nw+mZaWPSteFmutbXVDyDiZGtKxsr0y02AAH2Vxv9swND0jOTGC49+6WWyxKHftVahsbgEs/N5cOI4HTdj2I7y7I1/hwMrIuTeEYENVYyZSMPoRkK5I+zc8uH0PqGO2qcytqfTyLsexuH9ZHFmwB+5+b7ALA0cz3iDr3LFzFwnNt6Y9xVqEa0IyqewdQU8weoQnZOu09f4gWzvlWNlf922kxx9nkL8rD+3yP2ypWiqAFAUAABQNAD6AfSBjulW4gzMUdOu85HqyDmKmQ+QnAKOF1hZjq02cQCfmYF9749tnPD1TpguTSN5ViuLabgN8LACA5H7QIJVh7qzD3nPSeo+ehLL5diMa76d7NbgAld+4IKsD7qyn3ge2Ikbq3ienEyaKr3SpLqMqzzrH46ap6FFYB9dixj/4YFmJk+neL783S4lVRbjdZZZba/lCsZN1FZXiNsz+VY3sFA99iXeh9V+KpDlPLcWXVW18uYSymxqmUN25LyU6Ohsa7D0ge+IiAiIgIiICIiAiIgIiICIiAiIgIiICIiAiIgIiICIiAiIgS+rdJssspuotFN9AuRWes21ulvDlW6BlPqlTAgggqPUEg/XRulHHFzWWebdkXG66wJ5aluCVhUTZ4qqJWoBJPYkkkmUpmvEWPkNm9PNDKjKmdysspe6sArV2Kqy6J9u/sexgaQsB3J0PrPH1rpFOZj3Y9686rqyjj37/tD6MDog+xAmFwsVVdD1JBZjDI6zsvjuccXtm7W1qjy4hq+fBm2B8w3thu/wCGsPIOOwqc4tBysk4yWUk2LQW+VVVyPLXlzKhgdKUGhrUDOfg98V24mRb0fqT/AO0Y2/g8puwyaQNr3P7QTuPsBB7qd1+tfhZ6ZQ/lUM/UMk9lxcFDkMT9Cw+X79EkfSevqX4OOn5liW5ytnWIvBHuZU4rvfHjSFBG9nuD6mWuk9Aw8NSuLj1Y4P5wqrVOX9ojuf4wMTrxP1P+i6Fjt92TmkH/AIV/4SJIy/wSZVOUjY/WM2k3qA2Sxa9muUEkW8WX5WX0J2NqQTsrv9cmNxfHbOmKPLYWW5749hOLlLSEW21dpcRwLaVf2j332geXE6N4oxuy9QxM9R7ZePZS2v7VPff2nc9TZvUab6rr8KusM1OPk2Y+WLq3R3Cq5R1RgyO2xrfZnHuCvdieIc3ycPLs8k4+ZZiD4ZK3F1K5TKtbecWK2MC9YYcQO7EHt81fxJ+gX7crA/1y6YFWeSzpqNkVXknnVRfSqjXEi56XJPvsGtdfef4euIGV6l4eXDqe/HutqsqXIayxfKY2V2XvkMrq6lTwL2lTrY2e52d3+ldMTGqWtCxALszueTu7uztYx92ZyzH279gBOeqYnnUX1f0tNtf/AK0K/wDOdHR+rpeoUnjeqIb8dwUsrYjvtD31vemHY+xMCjERARM74m62oqC05CpvMxcfJvrZGbHW2ziST3CMeyAn0Lg+0dHZqs6/GW2y6lcWi4i6xrnod3sXh5jfMQ6ryAYnXE67GBooiICIiAiIgIiICIiAiIgIiICIiAiIgIiICIiAiIgIiICIiAiIgJMr8OY6101gNxoyDkV/Mdhy7vsn3G2btKcQIuL4Sxq3rINhrpfnj4rWs1FLaI2lZ+mzxB2F/ZA0NOt9Tq5LR5NuVYPKyGqxwm0VLQyWOzsqgF0OhvbcW0Doy1Imb07KTJfIxvKsN2PVTbTe71AeU1rJYrorf0lgKkd/l0Ro7DuXry2VVPjVPkecrFNDy1XieJFrPrgQ3Yr3YEH5Tozj8W5N3fIu4L/2bFLVr9zX/pG+9eH2gzu6D0s4tC1s/mPzuttsC8Q1l1r3OVX9lebNobOhruZQgYbptAxsxsG3IyKncPd07I+JtcXVA7agraWQ21E69PmTifXlLOd4cvs47yVtKElLL6B5yE+6W47VlN+nb/WfHjzwseoYpWpvKyqHF+FkA8WruTuPm9gfzT9+/YTxfg48djqdDJcPJzsU+XmYxHEhlJXzAv7pIPb9kgj6EhQwl6xXyR/hr1/3d7W2JYv9tFr4v/Ar9v1nq/ERt/Wrmv8ArSu6Mf7vLU7cfY7MJH6/+FPpWG3l+acrIJ0uJhr8RaT+78vyg/YTv7JI+O8T9T/Q019Ex2/3uRrIzCPqKvRT9jAEfWBvlwqhX5QrQVcSnkhF8vie3Hh6a+yTsnp3wtanCqSta3NlmJTXXWt6kaZQAABZrRU+5UAnROvzujwt4mxsm2rH60LP97WucrWC2vttgSG1xc8SF9NofRhNLidT8T09sjAxMz+tiZRx2+/jcNE/5QNliZSWollbBkdQyMPQgjYMn+J+qviYl1yAM1flkBlZgd2Kp+Ve5Oiewkjo3Vra8oV2Yd+LXltYwW3yHSu/i1jcHqdhxsAdtdtMrHvz7aLqXTq8mpqrASjcdgEqflYMO4+0CBms3xs/nW10Vn8zASn4ijJxyLcnIsp5MtgUtWqqG7DuQRvv2qdO6jkrlHGyWrtLY/xFV1NbUjSuEat62ZtEFqyCD32ew49/Rn+Hsa9rGsUlrKqa2IdkIFVjWoyle6urnkGHcED6TyeGMBF861mey83XUPda5d+FN1iog9lHHTaAGyxMC9ERAREQERJT9SyWtuSimtxSyKzW5D1ElkV+yrW3bTDvv69vqFWJwN+/r7+85gIiICIiAiIgIkn8ZZSW0JbRUqXWvWHryHsYEVWW7KNWo1pCPX3laAiIgIiICIiAiIgIiICIiAiIgZfKycwdTuXHFdgHT8RmrvvtrVSb8kclCqw2daJ7eg9fbO9Ayse2qj8ZZLVqOldMsxjZl2Y6sGo3ZkK4YF7fM2Ce5UBPTl836TqfLVKdbUHiQV2B2I9x9DAgdCs6jbh4jM9aO2NWbHyKbHtY67Fq1ZQrFeJP0JPYakjJ/BFgZGTdk5L22W3rxvWpzjUuO3YpX83fS72x3r6zcxAk9B8J4HT144mNXRsaLKu3b+1Yfmb+Jnt6llmmm6wLyNVVlgXet8FLa37ek9M6M7EF1VtbEhba3rYjWwHUrsb9+8DLP+EnE1WyFL/9hyMm5KbVeys1rURUB7lmfj313H+VPG6zlJfTVl01J8SLfJei17Qr1rzNL8lXvw5EMOx4nYHbf3l+FMe5aVsLMlWJfi8OWuaWrWpJI7htINEa0Sfsn1heHittdt2TblNSjrR5opUJz0C+q1HJyBrkfbegNnYdnWlPPCIG+OYpOhvQNNy7/wBZUmdtyszJyMqui9MZcQ0oOVIuNtj1rbtwSNVBWQaXRJDfMO07Om229QxsW82tj1341Vj006DlnGyvnnuE+nEK3vy76gXpDTMXEuyfPBrquvW2vI1uld1VIVdx+jPNWO20DyGiT2EHxV0PGwCmamOHprATqCgM13lbJ+MWwfObKySWO9srNs7VdaDG6RW6I+Nl3qliKyOuR8Sjqw2CPiA40R9IFlWBGx3B7giczM0eG83HYHFy61TfzY1mMfKf7gjha2+1FA36hpQ/E1lv6zkNYP6CnePT/HiebfaGbR/dgelur0eb5S2B7fetAXKdt7s478sfa2ph+m5VXl4DpkO3VbMjEXMpN7taSXUZNVuOTpK6084gaAXinH23v8XEqqUJUi1oPRK1CKPuA7Rfiq6uO680Kl0JR9Ea7OvcEexHpA7pL6V+sZ/9/T/LUzno+a5L03nd9HHk2gBajb45AA9OWiCPZlYemieOlfrGf/f0/wAtTAqRIni7PuoorenZc5uAnBSgLq+TWjV7bsOSkjZ+vqJn7+v5lmW9DF8JbcjAp7mh3qV6Mq0sjLtQ1j111je9cuw3qBu4kHod1iZWXjNc2RXTViWpZZxNiG43A0MygctBEcb76s77GpegIiICIiBL6v8Apun/AOMf+TypUkvq/wCm6f8A4x/5PKlSAiIgIiICIiAiIgIiICIiAiIgIiICIiAiIgIiIEvqPhvGyHLuHDsgrdqr76PMQEkJZ5bDmBttb3rkfqZRpqStVVFCIihVRQFVQBoKAOwAEh+NKrWopFXZ/wAYdOKsUaxV1k1nkyKQSo9T3H3iZrNw7xk3nLHn44y8Bszyce1KnpGNkAcquTl0W40Fu5GhsjQMD9BdFdSCAysCCCAVYEehHuCJ+W9D6s3h7qP4tyWP4uy2azpmQ5JFBZu+MzH9nkdfYSpPZzrU9Ax925pwNY+I4xfJJoYUm0eb5tlVW1+Up8OOQ+Usrep5Tv6v4Dxs8IM97Mxa35pW/l1Ira1seSqtrXsSYHX4i/CX0rAPCy8W3b0MTHHn3E/u8V7Kf7REh/jvxJ1L9UxE6RQfTKzfymSR9Vo1pT9jDX2zXdF8I9Owe+LiVUNrRsSseYR9C5+Y/wCcrwPyXrn4KMtWpvHWc1ruZXJywWJQMRxdKkYFa1b1GzoNv0U7tYfhvxPi6FfVqM1R6Jm4rL/m9ZL/AOso9Z8cNjr1UeWxsxH1jlcXKspP+yUXDzbUHBfnd97K6Gt69T95fiHN8nMyq/JGPh2Za/DPW5tuXFZlsPnBgtbErYFHEjsCT3+UPNm3daArtswaGux+TLdiZh4up1zpau5VIRgB+0dFUOjx0bnQMhbbMt1/Nssx3XfY6bFpI3/CVW06H6Mvb+Imd8Ctupz9a8A//Cx4Givx0sADqHAdHAYBgGRgysN+4YAg+xE6cjpePYLBZTW4tCLaHrVhYE7qG3+cB31v0npdwASToAEknsAB7kyVV4s6c5KrmUEhuJHnVjvoHQ2e/Yg9vqIHx4Rxq68VVStKytlyWcEVA712NU1hC9ixK+ssyHRdZiGzdZuxnuttS6jdj1+Yxdg9Q+Zl5liCnI9+6jWzWxMyq5A9TrYjejowZTrt6iB3ROnKy66lL2utaD1d2CKPvJ7SVldQsyqr68VLUL0XLXmOvk1q5QhWUPp27lTyVdfbApY/U8e13rrurssrOrK0sRnT20yg7X+M9MxWHUrt0pKcSzEbDf8ALmyg0pUnkWVHHFpHG7nY1fZCwPHlvsJtYEvq/wCm6f8A4x/5PKlSS+r/AKbp/wDjH/k8qVICIiAiIgIiICIiAiIgIiICIiAiIgIiICIiAiIgIiICIiAiIgTcjw/j2JmIwPHNJORpiCSaa6flP7PyInpPPleEsax7CTYK7m55GKtrLRc2gNvWPqAOQGg37QOzu1ECT13qdtRxqqQvnZVzVo9vI11ha3taxlXRbsugoI2WHcDcl9EyMrzupU7p+JruxG8wJYtHl2UKocV7Lchwf5OXsPm79rnVekpkqgZmreqwWU3VNxsrcKy8lJ2PzWdSCCCGIIMldAqrxr8xXuayy7LqRbbmXzLWGIlnAcQB2VbCFAAADdvWB7l8Po5DZLtlsDsLboUqf6tA+TsfQtth+9I/jLnhEdQqQ2pWgr6jjDv52OCT5oU9jZUSzD6qXBPpq9l9dxaVdrLkUV2rU+27iworirQ7lyrKeI76M7cPOoya+dTrdW3JdqQy9uxUj2IOwQfT3gTcLpHTcmtLseusJaodL8bdDMD33zr00+P+h6Lb5tOTk0Ofzylq2Cztr8oLlbnoehPcexEwOD1Y+GOpNh3kjpOa7W4VzbK4rE/NVv8AcBIBHsCre7buX/hY+JY19HwbupvvXn8Tj4in+ta//wBHW/YwNhi9CoRg7A3Wj0vvY22D68Se1Y+xAB9k5Xr+EbTSMqk3D1oF1fmj703uYr/oX1vqPfqnUfhqW9en9N3Wuj+y97dz9o7j6GdHVvwG9IY4/lY7hF/JWrXey2aY9sjk5IYqfUe6k67qAQ/RczErureuxeSOpVlOxsH7R3B+0ek8XSMtwWx725XVAFbDoefUey3du3L9lgPRh6AMu8rg/gqbE18F1fPxwPzantqvpH/lMvGenqXTeq49Xnvm0ZRxFsuDthtj3FVXb1F67OBDqCNcfXifVRoND1f9N0//ABj/AMnlSpJXV/03T/8AGP8AyeVKsBERAREQEREBERAREQEREBERAREQEREBERAREQEREBERAREQEREBMf1HpVuRlfk2esVdUqsstqZFetfxZYnIcgQdsyL6H87+I2El9K/WM/8Av6f5amBm8foGVjZT5HCzLVM29grPSb3S3CxKviF2VUsr12Jo6PFm1v8Aaq9J6PZYcyy4WYwystLloS3hYFTHrp/KPUezMU5aU+gXvvYmjiBLTwxhBgzULa6na237yLB9z2ksP85TVQOwGgPQTmIAzCWeJc4V2gV2cR1pKBm8sbgtZ6jXV5fAnnrgSm+PvvfvN3PMem0cSvlJxa3zWTgujZzFnmEfvcwG39RuBjz1LK+FOd8TZ5oyzX8FqvyNfGfD/B8OPLzNfLy3y5/Z8s1nWcQ3Y2RWCAbaLqwWOlBdCuyfp3nz+IcPzvP+Hq8/fLzvLTnvXHny1+drtv112kjxVXV5+G2UnmYSrleaGQ20rcfK8p7U0RxC/EgFuwZl9+MCh1X9L0/fr8W+/wD2eVK0xHRyi20Kg8vHfq174FLA1nyR06wO1dbdxV55tIGtaYa7FZtLbVRWZjxVVLMx9AANkwPuJ1YuStqK674uoZeSsh0fqrAEfxiB2xEQEREBERAREQEREBERAREQEREBERAREQEREBERAREQEREBJfSv1jP/AL+n+WplSS+lfrGf/f0/y1MCpERAREQEREBERAh+JsJbnwUYsN5jEOjFHQjEyiGVh6EHX/PY3PNn5OX+SxgzWX863a6ny6uVHmBS7cz8rDuTwDDajYUOBKPWP02B/jH/AJPKnbi9Hrrsa0l7LGNunssduIsYMUVSeKgaQdh6KN7gd+BhJRVXVXsJWiooJ2dAanM74gIiICIiAiIgIiICIiAiIgIiICIiAiIgIiICIiAiIgIiICIiAkqzpuQttr0XVoLmRnW2hrSGVFTsyuvbSr21677/AEqxA4G/f19/acxEBERAREQERECT+LMl7aXuvrZabGsVK8d62JNVlWizWN205Pp7CdHX8vJF+JTRatPnLlF7DULWHlorDiCQPU99+2/T1F2IHg8P57ZGJi3OAHuxse1wu+INlasQN+2yYnv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2" name="AutoShape 4" descr="data:image/jpeg;base64,/9j/4AAQSkZJRgABAQAAAQABAAD/2wCEAAkGBxMHBhQUBxQWFRQXGCAVGRgWFhsgGxkbIhkeHB0dHR8fHykgHh0xHCAfIjEhJTU3Li4uHx8/ODQsNygtLi4BCgoKBQUFDgUFDisZExkrKysrKysrKysrKysrKysrKysrKysrKysrKysrKysrKysrKysrKysrKysrKysrKysrK//AABEIAJUBUQMBIgACEQEDEQH/xAAbAAEBAQEBAQEBAAAAAAAAAAAABgUEAwcBAv/EAEwQAAIBAwIEAgYECQgHCQAAAAECAwAEEQUSBhMhMUFRFCIyYXGBByNCUhUWJGJygpGSoSUzY3ODo7PSF2STlKKx0yYnN0NTVITB0f/EABQBAQAAAAAAAAAAAAAAAAAAAAD/xAAUEQEAAAAAAAAAAAAAAAAAAAAA/9oADAMBAAIRAxEAPwD7jSlKBSlKBSlKBSlKBSlKBSlKBSlKBSlKBSlKBSlKBSlKBSlKBSlKBSlKBSlKBSlKBSlKBSlKBSlKBSlKBSlKBSlKBSlKBSlfzJIIoy0hwAMknsAO5oMy91Ux67DbWihmYNLLk/zcQGA36RkIUDxAf7tatTvBsRureS8uQRJdsJFB7rABiBPd6nrkfekeqKgUpSgUpSgUpWFxBxKNJu44LWGS5uZQWSGLbkKO7uzEKiZwMk9SemeuA3aVN6bxSzaqlvrttJaSyAmLc6PHJgZKq6H2gOu0gHFaGj6yuqXlykalTby8kkkesdivke7DUGpSsnT9cW+4gurVFIa2ERZiRhuYrMMePTbWtQKUpQKUpQKUpQKUpQKUpQKUpQKUpQKUpQKUpQKUpQKy+JdTbRtKM6JvSMhpR1yIs/WOuO5VcvjxCnxxWpX4yh1IYZB6EGg/EcSIDGQQRkEdiPMV/VTXBxOnNNYy5/JiOUT9q2fJh6+O3DRf2YPjVLQKUpQKUpQKUpQKnONs3llFaRZzdyCFseEIBeY+7MalM+brVHU5a/yhx3M59m1gWBf6yUiWT+7WH940FEo2rhegr9pSgUpSgUpSgVHwSrZ/SlKL04M9rGICezct35iKfFvWVtvkc1YVLzQRcYX88V/FHLaQHlgsPWa4HtlGByoQEJkddxcdNvUOT6QnFxf6bBB1nN7FMoB9ZY48tK/6O3I9+aztD0u4vuItUOn3slsou8FUihYE8iPrmRGOfDA6dKrNC4XtNAkZtKhCO/RnLM7sPIu5LY7dM46Cu6z06Kymla1Xa0r8yQ5PrNtC56nyAHTyoIzge2ktOPdWW9madwlrmR1RSfUkx0QBenbtV7XJb6bFbahLNAgEswUSNk5YICE8cdAT2rroFKUoFKUoFKUoFKUoFKUoFKUoFKUoObU7+PS9Pkmv22RxqXZj4ADJ6DqT7h1NS/42XhtOeNLm9Hxv/no/SNuM55Hnj7O7d7q9fpSt2uOCZuSpfY0crIO7IkyO4/dUn5VvjV4G0r0gSpyNu/mbht24znNBmz8VRciyksRzY7yQRowOMAoz5IIz9nBXoQfhXVxHrQ0OzR2QvvmjhwDjHMcJnt4ZzivmdpZPLwtpARnt+bqDyxlQu6ONxcOmAwK9VIPUeNbPG2iz2Njbvc31xOvpluNkiwBT9evX1I1b+NB9IpSlApSlBN8S503WrS7Tou/0Sb3xzEBCfhOI+vgHfzqkrO4h038L6FPBnBkjZQ33WI9Vh7w2D8qytN1x+IeHE/A0kSXTRxNIH6mDf7RKDuww+1WwCQM4FBTUr8HQda/aBSlKBSlKBU7wR9fp007d7i5ml+KiQxRn/ZRpWzqVz6Hp0sh+wjP+xSa4ODbT0HhK0jbusEYPx2DP8c0GxSlKBSlKBSlKDG4o1J7GyWPT8ekztyYMjIDEElyPuogZz57cdyK7dI05NI0yOG1ztRcZPdj3LMfFi2WJ8STWNpx9J44uTf8ASSGNFgXw5LjLyA+LNKpQ+QiX73WloFKUoFKUoFKUoFKUoFKxOM9dPDXDM10iCQxAHYW25y4Xvg4757V169qP4J0Ce4C7uVC823ON21C2M46dsZoNClTF/wAWGG2tFsIDNdXSCRIQ2FVdoZ3kcj1UGQM4yTgAV5rxJc6XqEUfFFvHGkziJJoJS6CQ+ykgZEZc9gwyM47UFXSlKBSlKBSlKBURw1wxp+t24u5LKAF5JGTC+qyCRljcr7G5lAbOPGqDi7UDpnDVxJB7YjKx++RvUjHzcqPnXZpFgulaVDBB7MUaxj4KoUf8qD+rqxjvJIzcoGMbcxCfstgjI9+CR86X9lFfQhb5QyhlcBuwZWBU/ENjFZN7xKHvGg0GM3M69G2nEMR/pZcFVP5i5f8ANx1qC0u3fjjj901eX0q2sgeaoULbNO2VVEjySyr63ruSxZT2XAoPrlKnRwklqP5GuLm29yTF0HwjmEiAe5QKGPU7I/Vva3S+Th4H/eXmKx/VWgoqVIcR6/dRaNGltCba6uLhbSMyGOQJuG5phtYhlCBiA2DkDK+flqHCs+nae02jX121yilxz5i8UpHUo8Z9RVPbKAFc9KCj1O4leMpopiMoZVbmNkRKepYqvVjt7LkZJHUDrWVwVEtnJfQxKFMd5IxwBluaqTgnHfpJtGfBR5V18HPDdaDHcWEYj9JHpLjJJLuNzZY9Tg9B5AADAAFeGnjkcd3i+ElvBL+sGmjb54VP4UFFSlKBSlKBSlKDA4/fl8DX5/1WUftjYVuQpy4QB4AD+FTnH8y3PAF+bdlYCCVSVIOCqkMOniCCCPAiqagUpSgUpSgUrJ1Liez0q9EWp3MMUhGQskiqceZyenuz3rThlWeMNAwZT2KkEH5igxOKrNwkd1pqlp7Ylgo7yxHHNi95KjK/nqnhmtewvE1CySWzYNHIodWHipGQf2V71M6Z/wBn+IGtj0guS89v5JJnfNF8yTKo/rfBRQU1KUoFfw8ix/zhAz5mv2R+XGSfAZqA4L4ct+J9EW+4liS4uLkFyZRuWNNzbI41PRFC47dSc5NB9BpUbwch0biO7sImJt4kimgDEkxK+4NHuJyVDLlQewOKsqBSlKCN+mH/AMNrz9Ff8VK4OL+FDb8IXj+nXz7baVtrzgq2ImOGGzqp7EeVXV7Zx39q0d8iSRt7SOoZT1yMg9D1GamL3jeznSRFinuYBmOWSK1eSDHZwWAwwx0OMigxrOddG4m0641JtkM2nLaK7dFWUFJApPZdy9s9ylaX0jXiahYxWVkwe4uJ4tiqQWRUlWR5DjsoVT199Utp6NrWiL6MIprZ0AUbQY2TsBtIxgYxg9se6vzSdBtdGLHSbeGEt7RjjVSfLJAyRQcl5PqFvdsbSG2miz6oMzxyAe/6t1Y/MV4HieS2P8pWF5H+ciJMvy5Ls/7VqjpQYEHGlhK+17mONvuz5ib92UK38K924rsFPrXtqP8A5Ef+as/UVHEPEywHrb2u2abI6POesMfvCj61h5mHzNUAsIl9mNP3B/8AlBltxjpyn1r+0/3mL/NX5+Omm/8Av7T/AHmL/NWuLSMdkT90V+i3QDoq/sFBD8VcV2eoT2kWnzLc5uFleO2YSuRErSIMITjMwj6thcZyQM1rHTbriEH8OsbaA9reCQ8xh/TTLgj3pEcebsOlUqoF9kAfAVN6lxFPLrT2vDcCzSxKrTSSyFIotwyqkhWZnI64A6AjrQTH0s8XR8D8Nra6CFjnlXaixgARR9i4A7HuF9+T9mtv6JuGvxY4LiSYYll+vl8wzAYX5KFX4g+dTF3wtBxNx4n40Qtb3i7Z8JKZbe6iQqCFLAFCDgFMDoc4Ocj6zQKUpQYHGejyarp8baYVFxbzJcxbjhWZcgox8AyFlz4ZFZWocQX2qae8GmadcQ3Drs5k5iEEZIwW3q7FwO4Cr1q0pQcGg6Yui6JDbwklYo1jBPc7QBk/HvWdK2zj+MD7dnIf3Josf4hqgqeuj/3g24/1O4/xrWgoaUpQKUpQKUpQTPF+ho3C2ofg5FilngfeyKuXIRsbunXIyue+D064rt0/WDyrVbtXZpolbmxxsYt2zcRnLFOmSN3THiTWtNGJoir9iCD8CMVhcAyF+DbUSe1HGIG/SiJib/iQ0FBXhFdxzSlYXRmHcBgSPiB2qN4t01LX0e000tDHfXWJtjsBsCPJIqdfq95XB24zlvM17cR8E2cOgyPpEEVtPChkhmhQI6OqkglgMsPAhs5BNBTavq0OjWvM1OQIudoz1LN4Kqj1mY+CqCTWLm94hPqbrG2PiQPSpB7h1WAfHc/uQ168LW0WqWkGoTRj0ieCNyzEts3RqSse4kIuepC4z3OaoqCcveCbO64fe1WLYjHmb1P1olHUS7zljJn7TZJ7HIJFQGkej6RxD6DxjGLa5Y5hvbVmgW5GTguYmUczP3sgnI743fYqneOeEYeMtEaG99Vh60UgGTG/n7x4FfEeRwQBtHvbMfyXfFx927hWQfANHy2+bbjWdr5vrvTCl/aZcEPFNaSq5jkU5SQpLy2wD3VS2QWHjUFwd9IFzwTq503j7OxMLHN1JUfZJPd4iOzd17HyX7bDKs8QaEhlYAgg5BB6ggjuMeNBM6dxNdahp6GDT5xKVG8TFYo0fHUbmPMK57MqHIr3FlqN8fyy4itlP2baPe4/tZfVP+zrr1riiz0Ff5XuYojjO1nG8/BB6x+QqD1b6cLKF9miRTXTnouF2Kx8snL/APDQXNjwzDaXqzSmWaZc4knldyuQVO1SdidCR6oHQmsXT9Jv+F1aHQFt57TcWiWWR43h3MWKZCMHQE+r2IHTr0qF1bi/iPUdKlns7QWcEaGQsyDmBVGT/OnLdAeoUf8A3WZYfSprPDigcT2rSoPtSxNEx8sOF249+0586D6XYxycKTvd8R4ke6YekzRZ5dsFAWJQp68kZbMh6gkEjBJW1U7hle1fONC+mbTNXXbfl7dj0ImXKH9ZcjHvbFatleJw3EH0+RZtLb7UbB/Rc+IIJzb/AMY/0PZCzpX8o4kQFCCCMgjsRU9ccSm9naLheMXDg7WlLYt4j4hpOu9h9yME+e3vQdHHBkHBt76FnmejybdvtZ5Z7Y658seNe/CyxJw1bDTscrkpsx227BivDTNA5N4J9Wla4uACAx9WOMHoRFGDtUY6bjlz4sR0rO/EKGHcumXF3bQsSxggm2xZJy20FSyAknohAoOf6O3WO61Fbc/Veny8oZ8dqGUID9kSbu3TOatKxfxTs/wNHbchOTF/NgZDRnvuRwd6vnrvB3ZJ61x+i32iH8gf02Af+VMwW4UfmS+zJ8JACfGSgpqzOItV/A+ktJGu+Q4SKPOOZKx2onuyxGT4DJ7CvPSOJINVnMcZaOdRloJlKSqPPafaX89Mr5GorX+M4Y+KiQrXL2+6K1toQWeWcgrLKwGdqKPqgx655+AcUFlpVunDGgZ1OVcjMs8zEKGkY5dznsCxwB4DaB2FfI+M/pcn1269E4AST1vV5qqea/8AVrjKDH2j636OM1tycB6jx5eLLx7NyIAdyWkBBK/E9VDY+16x6n2e1fReHeGrXhq05eiwrGPEgZZv0mPrN86D4ro/BGsXWoLDruo3FtJJHzIwZpJN2Dh1JEgAdQVO3rkN+acb/wDoi1A+1rU/7Jf+tX0vibSTq2nYtW2TxsJoH+7KvbPmhGUYeKsw8a9dA1UazpayqpRslJEPtRyKSrofeGBGfHoR0NB820/6I7u21COSbV5nCOrlSj4bDA4OZvHtVNw5eJo/F2oW+pMEkmmF1CXIAljMSKQhPcqykEd/lVpXHqelQatBs1SGOZQchZEVgD5jI6H30EnqF0mt/SXZLpjB/Q0mlnZeoTmII0jLDoGJy23vhM1cVy6dp0Ol23L02JIkHXbGgVc+JwBjNdVApSlApSlAqfB5vHx/o7Mf3kx/6VUFTmh/lPF2oSeCcm1H6kZmOPnPj5UFHSlKBSlKBSlKBU7wp+S399b/APp3BlUfmTKJs/7Uyj9WqKpy/H4O42gl7Lcxtat/WJmaH/g54/doOrinQvw9YKschilikWaGUDOyRc4JHZlwSCp7gmsPUNL1XXrI22qSWkELjZLLbmRpHQ+0qK6hY9y5BJLYz0zVrU7w1rD32pX6XjLiG55UfQDC8pG6+fVj1oN21t1tLZY7YBURQiqOwUDAA+VetR78Vmx1nVTfndBZwwyqFA3eskjMM+JJUAZr+bWz1fULNZ5LuKCRhvW2FuHjUHqEkcnezY6FlIGc4BoLKhOB1qU0niS51jQw2nW6G5WR7eZXl2xwyxnDZYBmK56gKCeozjvXuvDDaid3FExuf6FRy7Yf2YJMn9qzDyAoJD6U7a141sOVo8cl1dxkiOS2TciHxSWUkRhfNc7gcHHnOcO/RdrT6WsF9fG0t+p5SSM5BPcYUhce7djOfPNfc4YlgiCwKFUDACjAA8gB2Ff3QfM9G+hLTbE51Dm3LdzvfaufgmD+0mr3StEttGi26VBFCPHloq5+JAyfnXfSg8rmBbq2ZJxlXUqw8wRgj9lYvA8zS8MRJdHMkO62cnxaJzEW+e3d8636ndI/IeLryE+zKI7tPiV5MgHwMaN8ZKDq1Lhay1U51G1gkP3miXd+9jNT/wDorsLecvo/PtHP2re4cH4esWGPdjFXFKCN0rgEWdkLe8u557QElYG2qvXurlAC0flH0XvkEYArreBbaBUtlVEUYVVAAAHYADoBXpSgUpSgUpSg4NX0aDWoAupxq4B3KezI33kYYZG/OUg14cP8N2vDtuV0iJUz7Td3c98u5yzdfM1rUoFKUoFTGon8XeIRcDpb3LLFOPBJuiRS+4N0iY/1R8Cap68L+zTULJ4rxQ0cilGU+IIwRQe9KmbWz1S1tljSe1cINokkilLsB0Uvh1G/GM46E5r0Ftqre1c2Q+FpKf8Anc0FFU7qXFXJ1VrfSbea7mQAyCLYEiz1Ad5GVQxHUKMnHlXrbWWoLcqbq7t2QEFlSzZSw8QGNw2D78Gsr6OmEU2oxTdJ1vpXkUn1trkNE2PumPGPh7qDY0LiSPV3lRo5IZ4scyGYAOoPZhglWQ4OGUkfCunh3WE1/RIrm1VlSVdwDY3AZx1wSKm7xhP9KieidWisZBOR4K8imJGPnkMwHl1rK+jnSr6fge0azv8AloY/VT0WNtoyem4nJoLjQdYTXLIyWysoEjxYbGco5QnoT0yOlaVSH0WKU4XYTNuYXNwC2Mbj6Q+TgdsnwqvoBOB1qd4E+u0IznvcyyXOfNHc8r+5CD5V68bXLQcOyJanEs5FtGR3DysIw36oJc+5TWvZWq2VmkdsMIihFHkqjAH7BQe1KUoFKUoFKUoFY3FumvqehuLLpMhWaE/0sbB0B9xI2n3Ma2aUHHo+opq+lxT2vsSIHGe4yOx94PQjzBqL0Hha11fXtTfWbWOVvS8K0kYJ28mPsSO2c/xra0c/gXiSa1fpFPuurc+AJP18fyciUe6Rvu1TUHy9eEUn1DXLTSo1gSWC3WPau1N+yU+A7bsZx51u2f0g28Fmqawk8N2Fw1tyJGcuOhEe1SrqT2YHBBHarOlBMcAaZLYaXNJqS7Jbq4ku2jznl7yNqHHiEVc+/NU9KUClKUClKUCojSnuuMeZPFdva2vMeOBLdY97hGKGSR5Fbu4bCqBgYzk1b1B6Benge3ez1OCcwpI7280MLyq8buZArbASjgsRgjBxkUHpDrdzp5v7TVZFeeC2N1BOqhWkjKsAXT2Q6yLgkdDkdBWlwvxNDdcL2r6hcw85oI2kzJGDvMYLZGRg7s9KxRYzazc39/cwSRbrNrS2idfrWTDOzMgyVLOQAvtYHUVo8JcKWg4StPTrKDm+jx799um/fy13bsrndnOc9c0HV9G+pS6xwRazak++V1JZiAMnew7AAdhVLUr9Ftq9lwBaJeI0bqhDK6lWHrt3B6iqqgUpSgUpSgUpSgUpSgUpSgUpSgVi61wra61dLLeoRKo2iWOR45Nv3S0bAlfcelbVKDN0TQbfQrVo9KjCKxLMcks7HuWZiWY+8mvfSdNi0fTkg05dsUY2quScD4kkn5110oOTS9Ni0q2KWC7VLtIRkn1nYsx6knqxJxXXSuHW9TTRtJknuclUXOB7THsqL5szEKB4kigyJiNX42RR1jsk5jeXPlUqg+Kw7yR/Soapax+FdNfTdJ/Lsc+VjPOR25r9WA/NUYRfzUWtigUpSgUpSgUpSgUpSg57mzjupI2uFBMbcxD4q20rkfqsR866KUoFKUoFKUoFKUoFKUoFKUoFKUoFKUoFKUoFKUoFKUoFKUoFKUoFKUoFKUoFKUoFc95ZR3wT0tQ2xxIufB16q3xB6j348q6KUClKUClKUClKUClKUClKUClKUClKUClKUClKUClKUClKUClKUClKUClKUClKUClKUClKUClKUClKUClKUClKUClKUClKUClKUClK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4781550"/>
            <a:ext cx="87725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66307" y="594525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Homopolisaharidi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12400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550" y="465715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775" y="4391404"/>
            <a:ext cx="67818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RS" dirty="0">
                <a:latin typeface="Times New Roman" pitchFamily="18" charset="0"/>
                <a:cs typeface="Times New Roman" pitchFamily="18" charset="0"/>
              </a:rPr>
              <a:t>Hitin</a:t>
            </a:r>
            <a:endParaRPr lang="sr-Cyrl-R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Polisaharid koji se sastoji od 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2000 </a:t>
            </a: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ostataka </a:t>
            </a:r>
            <a:r>
              <a:rPr lang="sr-Latn-RS" sz="20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-Ac-glukozamina 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povezanih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glikozidnom vezom</a:t>
            </a:r>
            <a:endParaRPr lang="sr-Cyrl-R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Nalazi se u oklopu insekata, rakova, školjki</a:t>
            </a:r>
            <a:endParaRPr lang="sr-Cyrl-R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Vrlo je čvrst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78" name="AutoShape 2" descr="data:image/jpeg;base64,/9j/4AAQSkZJRgABAQAAAQABAAD/2wCEAAkGBwgHBhUTBxQVFhUXGSIbGRUYFyIgHRsdIB4cHSIgGyEfKCgsIh4mGx8gJD0hMSkrLi4wIh84ODM0NygvLisBCgoKBQUFDgUFDisZExkrKysrKysrKysrKysrKysrKysrKysrKysrKysrKysrKysrKysrKysrKysrKysrKysrK//AABEIALwBDAMBIgACEQEDEQH/xAAbAAEBAQEBAQEBAAAAAAAAAAAABQYEAwcBAv/EAEgQAAIBAwMCAwMHBwkGBwAAAAECAwAEEQUSIQYxEyJBFFF0FTI1NmGztAdCUlNxgZQWIyQzVGJykdJEkpOy0dM0Q2NzgqLx/8QAFAEBAAAAAAAAAAAAAAAAAAAAAP/EABQRAQAAAAAAAAAAAAAAAAAAAAD/2gAMAwEAAhEDEQA/APuNTda1OTTmhWCPxHmk8NRu2gERySkk4PG2M+nciqVQuo/pbTvim/CXdB7e263/AGVP4gf6K6rCe/mc+2wrGMcESbsn/IYrtpQKUpQKUpQKUpQKUpQKUpQKUpQKUpQKUpQKUpQKUpQKUpQKUqDc63fTahLFocCzGHAlaSUxqGKhwiEI+59pUnhVG4c5yAF6uS/mvYQPYYlkz3zJtx7vQ5qfa9Qi4u7VDDIhuI5HxINrRmPYCrL78v3zjjIyCK64tTEmvyW235kMcu/PfxGlXGPs8POc+v2UHh7brf8AZU/iB/or+tN1S5uNSeG9hEbIivkSbgQzOvuGCCh/zFVajQfXGb4aL7y4oLNKUoFQuo/pbTvim/CXdXahdR/S2nfFN+Eu6C7SlKBSlKBSlKBSlKBSlKBSlKBSlKBSlKBSlKBSlKBSlKBSlKBWVt3uentYu/EgmljuJBMjxKG8xjjjaNhnKnMYIY+XDd+DWh1G9h02xeW5ztQZOBkn3BR6sTwB3JIFeGiQ3kVjnUiTK5LuN2VQt+Yn91Bhc4GcFjyxoM9Lpmo6zqljJr0IG2OcyKjHEZcxeGpIbltgIJB2khscYr8fQvYuoJzZs8EckMChw/md1kuC0aM5OGZSoz6Z455Gyrnv7G21G1Md6odTg4PvBBBHuIIBBHIIFBL6PuLqbSSuoMxljkdGDYLL5iUUsvDERFPMO/c85r+4PrjN8NF95cVRsLG1062EdkgRQScD3k5JJ9SSSSTyTU6D64zfDRfeXFBZpSlAqF1H9Lad8U34S7q7ULqP6W074pvwl3QXaUpQKUpQKUpQKUpQKVBuepCLuRNNtri4ER2yPF4YVWwCUHiOm9gCCQuQO2c8V0W3UNhdyW4tdzC4V2RgMAbMbg4OCGycYxkEEHGKCtSuJNThfWntgG3pEspOBt2u0igDnOcxn091dtApSlApSlApSlApSlBnE1XWdUnlOhpAI4naMNMWzK6cOBt+YofK7juJIby4Az26Rr9pf6Sk05EJJZWSRgCsiMUdM9jtdSMjv39amWaat09LNHbWzXEckryxOkka7PEbeyyiRlIAkZiGUN5SOMjn30nQb200VEkeLxS7yykx713yu0jBMlfKGYgHuQBQVflbTf18X/EX/rT5W039fF/xF/61w/I99+tg/hh/rp8j3362D+GH+ug8y6a9rYERDQWxDMQcq8xGUH2iNSHPGNzREHKGr9Z7ppG0i5ezuSCctNE4G3eruWfj9JJGwf7rxckk1oaBSlKBUaD64zfDRfeXFWajQfXGb4aL7y4oLNKUoFQuo/pbTvim/CXdXahdR/S2nfFN+Eu6C7SlKBSlKBSlfzJIkUZaUgADJJOAAPUn3UH9Vz3t9a2MYN46oCwVcn5zHsq+8n3DmpQ1e71YY6eUbD/tUoPh/tiUYaX05yqEHIc4xXVp2i29nP4sxaWbGDNIQWwcZCYACKcDyqFBxk5PNBE0e/j6b8eDVFlB8eWWNkidxKssjSDaUBy4LFCnzuM4wQamafol49xZC9WWIs93MwjYgxeNJ4iozL2OGwRnGQcZxX0GlBltI0x7DrecqZWQ2sIDyMzeYS3GVDN7gQcemftrU0pQKUpQKUpQKUpQKUpQKUpQKUpQS+oLKe5tlksMePC3iRZOAxwQUY/oupK55wSGxlRXXp17DqNikttna4yMjBH2MPRgeCO4IIrprLfynlt+tHtLxFEBCLHKO/jMrPsfn85QdpwOVI5JFBqaVkYuq7gXUQuvCVHvZ7dmORhIkmKnJOAxMagntycAVTg11LrqYW9o0bx+A0hZTkhg6qBkHGME+lBbqNB9cZvhovvLirNRoPrjN8NF95cUFmlKUCoXUf0tp3xTfhLuqt3dey4JR2U53MoBCAKWyRnJzjAChjkjj1qJrV1Bc6rp5gYHF0cj1GbO6YBgeQdpBwcHmg0dKUoFKVx6lqtjpaA3zhd3CryXc4zhEGWdsfmgE0HZXDrWmxavpjwzHG7BDYB2spDKwB4JVwGweOOaiv1taW+srBqEFzDvQvG7R5DqDhjhCzLtyCdwBA5YAc1orO7tr63Elk6yI3IdGDKf2EcGg5dD1FtRsczgLKhKTID8yRcZAzztIIZSe6sp9aoVD1LOk6utyv8AVS7Ypx7jnEUn7mOxjjsykkCOrlApSvK6aRbdvBxvwduf0sHFBxN1Boq6l7O1zAJsgeF4i78nsNuc5I9O9Uqw+mrpB/JGDe48L2UmYnv4m3+cLevi+Nuyfnb/ALa1HT5vG0C3Op/13gp4uf09g3f/AGzQUKUpQKUpQKVmv5W6dZ69cwazcW8IjKeGJJFRiGjDE+ZufMTyBXDadU3uqWUa6WYTJPczxxS4LRrDC8n84QG8/kVQAGAJYHIFBs6Vn7a+1LT9cS31Z0lWZGaOVU2EMm3cjjLA5U7gwx2YEdieheqdCkJ9muI5SO4iPiEfuj3GgsUrP3fVlrbWLSrDdMqjn+jtGfdgCbYSSeAByTgDvXZY69ZXM4jm3QzHtDMNrnjJ291kxnkozAe+gqUpSgVnbnpwajd3ov8A+ruFjCFT51ZAfMP0WVsMD7wKq6xqC6Zp7SFSxGAiDu7sQqoM+rMQM9hnJ4r+dEsZNPsAtw2+RiXkfnDOxy2M9lB4C+ihR6UGX0fpbVY0tvlgxSNHdzTSkDysJI5lBCkdyzg7fTn3Vdj0cw9VLPbqix+ztGcDB3F0YcAdsA8116rrOnaRHnUZFTIJC8lmwMnYi5ZsAZwAa4tE6q07WLFZY/EiR8eG0ybA+52RNhPBLFchc7sMhx5hQXKjQfXGb4aL7y4qzUaD64zfDRfeXFBZpSlArO9SQJ8rWHh+UtdNllxnPsd0M/aQAO+e1aKoXUf0tp3xTfhLug/jX7zUNC6dnkV1kZFUQllwQxCpulIOG/nDuOFUY4x61P1qxn6a00XVrcXEjo6eKJZSySqzqrjYfKjYJI2BeQB2yK0+pWNtqenyQ3q7o5FKMvvBGDyO37ahXWiTC2B167aS3gIlKmMKzeH51MzL88KVDYVVyQM5HBCjd2urXlyQsqwwjsYxulbseWcbUGcjAVjjBDA8D203R7DTWLWqedhhpWJaRgOwZ2JZgPcTx6V63GoWltZiWdwEYqA3PJdlVf8ANmA/fXJqXUWl6bdeHcuxfG4rHG8hVT2ZxGrbFODycDg+6g5etNBk13SMWLeHcxHxLeX9CRe2f7rfNIwRg9jipHSs2n9W2DTwBrS9RilyIjtdZl8p8RTlZB7t6t/mONja3MF5bLJaMrowyrKcgg9iCO4r5z15Fc9F9QrrGlKWibEd9Cv5y9lkA/SHAz/h9CxoNXdHVIbd49WhS6gcFWaIYfa2QQ8THDDb3KuSecIK4NA6u02O1aG+n3SwtsAKt40qldyHwsbzJs4ZdgO5XOMYrUWF5b6hZJLZMHjdQysOxB5Br12J4m7AzjGcc492fdQRvaNb1E/0RFtk/Tlw8hGfzY1O1cjkMzEj1T0r3stBs7a4Es26aYdppjuYZGDsHCx5HcIqg+6vzX+o9H6dtt+tTpEPQMfM3+FRkt+4GvnuoflT1vUbZ5ejNOklt4ss9xMCFKrndsAIycD3kj1Wg+hydOaLJe+LJbxGTcH3FBy47OR2Lj9Lv9te1nqInv5YZV2PGQQM53o3zXX7MgqR3BU+mCcb0v8AlY0HV5RFqu6zuOxjm4XP2OcD/eCn7K1WuWU1wiT6Zjx4smPJwHU43xsf0XAHPYMEbB24IVqVy6Zf2+p2Ky2hJVh6jBBBwVYejKwKlTyCCD2rqoFecs8UOPGZVzwMkDJ+zNelZLRdNsNZ1S9k1iKOaRZzCBKgbZEEQqihs4Vg28+8tz2FBX07S5LfWrqWbaVmZCmOSAsYQ7sjjkehNR4+mdQtYFktGj8eK6nnQEnY8c0khMbkDKkow8wDYZRwR37OhmI0uWNSWjiuJYoiTn+bRyAuT3CHKA+5RWioM/aafqd9rqXOsLHGIUZYoY3L+Z8bndiq/mqFCgcZYk84F8AAcV+1F1uea8uRZ2DFWcbppAcGKEkjII7SOQVU8Yw7fmYIecGde1bxG/8ADwMRGPSWUcFz70jOVX3tubHlRqr3tna39uY75EkQ90dQwP7jXPdXel9P6YDdPHBDGAo3EKqgDAUfu4Ar5zqP5ZIbvUFg6MtZbxy2N2Cingt5Rgn5oY8hcYJ5xQbr5Jv9POdFnO39ROTInrwj53oSfeXUAYCV+r1DHakDXka2PbexzCTwPLKOBknAD7GPotZ3p78qmganceDqu+yuBw0NwNuD7gxwPX87aT7q3XlkT0II/cRQZCbXbK/6lPhZn9lyscMIDs0xBDO3pGqrmNXdlUs0w9BVbwNc1E/0l1to/wBCLDyn/E7DavGQVVWPueqtpaW1lBss0SNR2VFCjn7BWc/KTrupdP8AS7yaLDJLMx2KUXd4Zb89h7h6cHkrnigy+swWmt9S/JPT4IQAPqNzuLOyDtC0rEszN2OWOBkejCvpsUMUMKpCoCqAFUDgAcAAegFZf8mvSn8lengt0d1xKfEuJCclnPpn1C9s+p3H1rWUE6LTDZ7Rpr+Gg2L4ZXKBFLEhBkbWbdjdk9l4qVZ3zR9WP8pKI3a2gXAJZd7PceVWwM9jyQK01RoOesZs/wBmi+8uKCwrBlyvIPrX7XBFpcdq6/J7GJRtHhr8zYgYBVQ+VB5u6gE4X3V30CoXUf0tp3xTfhLurtQuo/pbTvim/CXdBdqV1Z9VrvP9nk/5GqrX46q6kOAQeCD60GB1221ROkYGuJ0ZPEtPIIdp/wDEQY8249j9lVum7q2stUv0v2VJfaDKd5A3RFECOM90CjZnsCjCtM0Ubx7WAI44I445H+RFeN5p9jflfboo5Npyu9A2D7xkcGgzPSd1Nb6FJLYQSSxyXMzxIhQHwmkYh18RkG1myw57MMcVQvtYs57Jo9XtrkJICrIbdpAQRghvB8QYx65xV+lB8K6Y6wh/Jjq09jqplls+ZLZwp3jPOza23Gex7AMCezZrSfLH5Q+s+NDgXTrc/wDnzcysPeqkcZHPzf2NX0ua0tp5VadEZkOUYqCVPvUnt+6vagwWgfkp0Kwn8bWi99cHlpbg7gT9iEkf7xY/bW7VFVMKABjGPTFf1Sgxv8m9Fv5GsNegjkVF3WzMPN4BIG1WGCpiYhOD80wknLGp8PRGvdMHPRF4fDH+x3eXi/YjDzJ+4c+praapbW7hJrhmXwCZA698bSGBGDlSpORj3EcgEeSdQaU+iJdxyAwPt2yAE53sEXgDIO8gEEcc5xg0GNsOq5tF6g29RW0totwfOT54BLggPHKvGJAoVkOCG2HHmdq1Q1a/v/oaBtv664zGvqDtQjxGI78qikdmqlaX1teySLbtkxP4bjBG19qvjnv5XU5GRzTT7621K0Elm25CSAcEcqxU8EA/OBFBN/k/7YM69K1x74sbIO2CPDU+ZT3xI0let/07p99dmV/ESRgFZoZpIi4HYP4bLuxk4J5GTgiq1KCa+haY2mpAsYWOP+rCEoU4IyjKQynBPIIPJ99c3sut6ef6HKtwn6ufyuOfzZUGCAPRkJPGX9at0oMxrHWtjoumu+pxzRSAeWF05kY8KsbJuRyT6KxIHJArPabc9ZX1sw0K3WEyNvlvbwbWdjwfCgGWCqoATf8AmhQeck/SKUGBtPyXafc3Ym6tnmv5v/VbbGv+CNew/u5I+yrfTVnaz3Jns0VIEBitkRQq7QfPIAAP6xwADyNiKR88109QyyXJS0tSQ8+d7KcGOEY8RgRjDHIRSOQzhuQpqvDFHBCFhAVVACqBgADgAD3AUEvqDpnRepLfZrUCS8YDEYZf8LDBH7jWFboLqfpNt/QN6Wj7+x3PKepwp7DP7FPvavqNKDE6TqHUfUVz4OoE2DxRK84i8N3Z5GlVVVnDqqbI954JywGRtObHT19efKNxaai/iPBsZZdoUvHIG27wuBvDI4OAAQAcDOK/u/0m8TWfatHdFdkEcscikrIqlihBU5V1LNzyCGII4BHpoWkS2E00184knnYF2VdqhVG1EQEk7VGTySSWY8ZwAr0pSgVGg+uM3w0X3lxVmo0H1xm+Gi+8uKCzSlKBULqP6W074pvwl3V2oXUf0tp3xTfhLugu0pSgUpSgUpSgUpSgUpSg4Nf+grj/ANp/+U1831WCXQunIRACba7Ns2AOIrgSQsTx2SVQT7g4P6yvo2s38lqI47QBpZXCorZwB3d2x+aqAn0ydq5BYVQKqVwQMe6gx2hWd7caxqJtbhoh7XjaERsn2e25ywJ//Kofk+BHScW45O6XJ958aTnitCAB2ooCjy0H7SlKBSlKBSlKDM214ukavM+vjwzK4CXHeLwwSI493GwjJJDgAvI21myANNX46q6kOMg8EH1qH8jXOl89OMFX+yyE+EeO0ZGTD6dgyDnyZOaC7SoF51BcQpEkNu/tMzMqQO6qAEGWd3XcBGAR5gGOWUbckgef8o7q08ZNYgVJo4WnVUlLxyonztrlVIKkqCCvG5SM+gaOlR9T1z2DQEudm7e0I2bsY8aSOPvj83fntzj0zVigUpSgVGg+uM3w0X3lxVmo0H1xm+Gi+8uKCzSlKBULqP6W074pvwl3V2oXUf0tp3xTfhLugu0pSgUpSgV43l1BY2jSXbBEQFmY9gBySa9qg9c21xddNP7IhkZHjkMa93WOVJGVR6sUUgD1OB60Hpa9TWc9zGkyTReKcRNLEUEhwTgE9m2gna21jg4HBq1WM17WtN6jghg0ORJpTcQuQhyYVjlSVmlHePCoVw2CWIHeqV9Z3T3jFI7ggngrdlR+5d3H7KDQ1+EgDmsx7Defqrr+NP8Aqrg1zTb+TTWCw3JXIMiG6L74gQZEC5OS0e5cY5zjI7gLegD5SuWvZe0g2QA/mwZzu/bKw3+nl8IEZWrleVrPBc2qPakMjKGVl7FSMgj7CK9aBSlKBSlKBSlKBSlKBSlKCBr9tdw6xb3dmhl8JZI5I1xuKSbDuTcQCVaNfLkZBbGSADM1O01DXruWZIXjSO0mhiV8B5ZJthJxnyqBGoG7BJY8ADJ2VKDE6p0nCOmYhYwfz6vbkgHkbJoWfuccKGP7q21KUClKUCo0H1xm+Gi+8uKs1Gg+uM3w0X3lxQWaUpQKhdR/S2nfFN+Eu6u1C6j+ltO+Kb8Jd0F2lKUClKUClKUClKUClKUEPS86TqzWzf1cm6WA+7nMkf8A8WO9R+ixAGI6uVxatHY+zCXUcBYD4u8nGzaDlsjsNhYH3gsDwam23Uxkmi9qtp4o5jtjlcLgkjKh1ViybgONwHOAcE4oL9K4dJ1SHVIZGgDARyyRHdjlo3KEjBPBI4r90bUotY0iK4twwSVFdQ2MgMARnGeeffQdtKUoFKUoFKUoFKUoFKUoFKUoFKUoFRoPrjN8NF95cVZqNB9cZvhovvLigs0pSgVC6j+ltO+Kb8Jd1dqF1H9Lad8U34S7oLtKUoFKUoFKUoFKUoFKUoJHV+mzax0tc29tjfLE6rk4G4qcZ+zNccPU7XjQpYW8/iuwEiSROghX88u5XaSOwAJ3HGOMsNHSgxnTnTwniuGu2uo2a7uCFWeWMFTK+0hVYDBHOQOc5qfpj61ovS+nuXdESK3SSExLtQeUStcFsuMKfLtxtYZbK5I+h1Jv+nNNv7/xbgPuO3cFkdUk2ElfERSFfBPqDkcHI4oK1KUoFKUoFKUoFKUoFKUoFKUoFKUoFRoPrjN8NF95cVZqNB9cZvhovvLigs0rNQ9Y2st2q+BcCMztbeOVTYJVdk2nz7sFl4YKV8ygkHIGloFS9d0y41EwNZyLG8MviKWj3qcxyREEBl9JCc57gVUpQRPZOpf7Vbfwjf8Afrs06HVYpD8pTRSDHASExkH7SZHz+zArvpQKUpQKUpQKUpQKUpQKUpQKUpQKUpQKUpQKUpQKUpQKUpQKUpQK4tSi1KUL8mSxx993iRGTPuxh0x6++u2lBE9k6l/tVt/CN/369NL0y+g1OSbUpkkZ0RAEiMYARnbnLvkkv9naq9KDML01cDTFj3rlb03Oefmm4abb/i2nHuzWnpS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5779" name="Picture 3" descr="C:\Users\Milan\Desktop\download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276600"/>
            <a:ext cx="2552700" cy="1790700"/>
          </a:xfrm>
          <a:prstGeom prst="rect">
            <a:avLst/>
          </a:prstGeom>
          <a:noFill/>
        </p:spPr>
      </p:pic>
      <p:sp>
        <p:nvSpPr>
          <p:cNvPr id="75781" name="AutoShape 5" descr="http://guweb2.gonzaga.edu/faculty/cronk/biochem/images/chitin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2" name="AutoShape 4" descr="data:image/jpeg;base64,/9j/4AAQSkZJRgABAQAAAQABAAD/2wCEAAkGBxQTEhUUEhQWFhUXGBoZGBgYGB0ZHBwdHR0YHRsdHBscICogGhslHBgaITEiJSkrLi4uHCAzODMsNygtLisBCgoKDg0OGxAQGywkHyQsLDQvNCw0NDQ0NC8sLCwsNCwsLCwsLCwsLCwsNCwsLCwsLCw0LCwsLCwsLCwsLCwsLP/AABEIALcBEwMBIgACEQEDEQH/xAAbAAABBQEBAAAAAAAAAAAAAAAFAAIDBAYBB//EADoQAAEDAwMCBAQFAwQBBQEAAAECESEAAzEEEkFRYQUicYETMpGhBrHB0fBCUuEUI2LxMwcVcoLCkv/EABkBAAMBAQEAAAAAAAAAAAAAAAECAwAEBf/EACcRAAICAgMAAgEEAwEAAAAAAAABAhESIQMxQVFhIhMycfAE0eEj/9oADAMBAAIRAxEAPwDXqCWcwQ/pUVtXldYFPtLDwHbIHelcBlh9Zrz3Z3KhBThhIOPYVGi40iWpzv0zxXEWfKWBPmlsAVkFo6i4HY5z1qYsBByJFQhDK5LxTFElshhj96NoFEyg7HpNIhwfzH61EgLl8D71Wti6MnyPyZemBRaSQoBx5QcY/wC6avBCfK2Dkz61Xv3GByw/mRVW7q0ht2SzNkjNbtm6QZsOLbK8wOFHPo2KhATy4YcBiTQq3rlFaUqCihnZmnI92q//AKtKjEFQ8o5IppRaQsZxbLti+ANrN3PPp3qNSUqSdpkmZqAFaQPfNLf0yesTUsn0VwXZKi6QQ5ERtaPc1Im4kzknAHA61W3liC8U5FtICQkjcZLZFazVRJ8Mj5iDlgOKXwnZmES/6Vw6z4zpSoDbEZH2rtuyopHmLDls+venoTIeNOC28ENhulBNX4ztv/DRaWQMqHPcdK0GotMknnjn8qg0+kDgsT14FaOu0Bu+mctocAuWcliWbtXUJdZ3OAZIEuwqc6YiEhPVv3NcRf8A7m+jezdab+BP5F8AbWIfmIJ9aW9RSlofr/PvSvkkgpBgglsd6suGb0IV+1FAaKNy05I3EFiHGfpTkApG1SiRh6ZtPxAkM2QQ4ZutK7bYnOXaD+dazUT6ZKTK+CW49H9q5qbIKYS85H6V24CGJD/yc1Np2PzOOn8FYOysbY8oKYNPsacIB2iMM0B/X9KlTcIUXAzxn6VxncuB7z2jrWMVbSGLZHUxjj1p+jUkkpYp2lw7S/Rqsi4kwGPD8125tzths0GzL7K6rBS5OcjzZ9sPT7CtyIByC5HP511aXT1AODx6dKVwHawLfRz79a1mHlL/ANf1pVXXbLmW+9KtkbAiYu4f0/OmFX9WO1L46hjp9f4Kj+ISziDkdDU7srVFmyoRhug68U1NwpSQFeo6v2rlkgiAMRTFmG3bcNQugpWWLZNRpUQTIYUM8Y1gs2lXSSNoJbg9B7mvK/EPxNqNQSVrKUE/KkkJ/dRpkrRno9U8R/ENi04VcTu6A7j9qEaj8ZuybVm9cJMkAAetecot+Vwdp6nPt0965p7ygpkqM8g0FiZ5eHpFvxm8ojdbCJdiZqfUeKKU7MFdwCO0ivPEaq6jcyrhJ7D9BTNP41et+ZW4BUMRtP3opKW0I3JOmbP4tzd/uLIboZ/ajekTaUpKyQboYOeG7DiayHhn4iTfPw7hUkYC2w2H4UO33q/d0Fz51qJTkXbXmH/3Tke496e2n2I69NxcDbdzPxLielJK2YEF+ted39VdQUlKlKALbkkt79PcVp/BfGUK/wDNcBUe7AdGFLiymSCWrUZASVOWM+4xVlVxBI2s7T2Peqep8UtI8ovJd8DP7A1Na1aVAfCUl2cvP+Se9FRS7Fcn4S2tKyvKR5mcgyWyKl2hCfm3S6Xn1B/KueHJ8gG3aXd3aOvcmmXliSUbiDkCS38FNQtlu6sAQTMTx27Co0fEJLlGzA5PvTbQVcIGA24hUKH8xU4t7nyCP6XH6daFGsW+QEqO3k5/ntUilja7Yg9T7VCpKd7SGADA5bs9cu2B/Vz3+lBhR1Y3AgFTmYB/Om6rcA7x9j7CmXj5XBLDE1xuS5npQ7GWjpu/Kzjq1KxtJcEnPNJnDhA9cfTrUS0uXA2gcd/zrXXQasuXFslgBGQz/WohdWohhHaPtVYL67huk/kH4qxaKk/KzFmLfnWs1E961En3Dh+oqtvKflDtxyX7mphuIBgh5Mw/auAhRSMS0+np9qYSyUOQ4M/lw3o9dtlyxT5mLnh66i03TuCGqBW4qVtVI6kSDWAOuIUPlJKm9u1TWbqbaVKUgqWR/UzewFQX7gOcvgkFj9IpqbySHkzt9D37Vsg42MN1J/pI9z+hrlTnRgyGNdrWEpqsFj1PH85FREEAkAkCDGekc1bVqAkjPliR+tcOuTDJ/XFTaxKJ2UTZUAwjqO9RbLhIVtfaDBIn6URu6pG1z0eKzWv8XSlKlYA+taKbDJ0jOf8AqL4gQU2eAQpQfJZwPQZrFLvc8/zA4q/eu39ZqFMgzg/2jqo1pPCfwnatLSVq+KrkKDJB9BJ96o6jojt7Rl9FoLt0gztfJxMVufAfwXaDquk3CCHCXAHfqRWmslCmASAGkNDB4b1q38MD5IDYET7UrxGTkCdShFsDaEW2dIw5YzLy9Z7xnw+1qVTlIhSVP9eM0Z8ZAKkhsDLuZ71QtpCQcF/btPVqtFRaJvJMzFrwtVpTAkzx+RFEtDrblpQVbUUqdu09j+VEUacndDOCwcgHguai1pQG3ANyUplmHAgTLGZFcnP/AI8nLKD2dPDzwquRaLSdRp7x/wBwf6W9j4qHNtZPK0JlHXcI7VH4n4Mq2R/qbKLiSPJcSwCh1StMKzzND0hBkKKgBIAaIkuRIolpfHUWXtpuJVbOU3ZQe5Rwe4NTh+u1TX9/j/QOWPCtxd/X/QKvwO0VNaulJJhKnBHvz7Vb034b1Vubdze/Qv8A5rt/U28fOn/iN3PEFvc1b06ri0lXy2wByAWfDv6zODw9Wjx8klt1/ftEv1Ip1V/36KqvF9bZVtUlagOA/wCVG/BvH7iyy0LSwJlBGJIfvQnT3E/F+GLhUflCwEkOf/kcccVcV4dd3qdG3lyGSHxIJh4YPVcHFU2Lmm7SNLo/GEKEAoYM6wzv0fM1Mu8S5QEqVDSHfjmszp1sUjdbIhi8HqCvc3sHaiNzW2baE/E2qU5f4agQA/Jc+aQ3v0rYvwykgyi6sp/3AxCsOC4iSrmpfigFmDGHEks1R+F3kLAVZCik8qIPqzElhw4FTJ1aFPIMljAOWw/+Ypb8GtDEKmCACYBj27HiueIXlpYotlSnZnYBP7+1OIECT7uWGS+YzUx2lzuDHvnDvWTQWmV13VFnBAh2yD3/AMVJdUSoFIDcKfJw0VzcJfaX/wCRimreBIacBjnAGJ/OjafQKa7HqSrJYnlMH0bp6UkufmgsDBDj19f0pvx1ZSXB549SOtdvWw4ZipRYQR3asYZaLJCTBUra7PkkjDVc1aGEuZDEVEbfBSGy2WPFLcoYUCDhz+U+1BsNDwWdyCGkEO79arrvsHfAZmczjHFOWVPBk8DoMNTWJDlTNwPY9iCGrWamV1KdwWHLSCPXqKkQshgCOHbDvyD65qK7cZyMno2QCxnJFLShRQncQlbYj6uMjNCwomRrg0uD0/gpVCb1wQCIj+RSoBJblsEPvjj27iqyronkNlp9/wB6AnWJF07d9sAOpU9SWCcAuOtXrHjiLiCFDa8JcFO7MgHL1nF2FNUVNZqgSXJbihOs0YvBiSO9WtQPM59O5qfSaX+pjgR0z+lWiqJSdlTR6JFkEbvKQRiSf3q7p7avmKSDuDAMokOAH6fpUV5LkBn3HBhgAcDq1XfDScQUkEz36noz0nJGtmhLwIWQWnALvwWExxmory8kKg+uev2qPU6tKGStQAmBlmgDk+1BNR+JUAbUW1FUtAYk9XU+egqOLl0VyUezmp1h3Eli5Ldh3rlu4FGAxoJqlK8pUozkBkh85E89aJaQmFAlKvV/zerq0rIymrqjUgJtIBUwAlTn6s1YXxT4Ny7cuJTsEMQRJ5JYMHDcvFEPF7lzYSpYUkMdqnYzwEkMX7UGvbWd0j5XSIOWABODJ9G9KpxU9iTZVWVBAUneHWU7nYMA7B5M5OBUltglyr5ndhxIEvHMdq5aS5I2AuOXO0dXH1xxw9Ro1BSUtu7uYyQAe20fnVqJNlm1eIcITuaBJUxLuAJH06PVjw3TLuK3sTtL7iQQBy4Ltl3ePWoQgkKUCoyklkgAKcgAK4TtD+oAcQ81tKQyS43E7TyMiYBVjuHxhiXdaAq9JbNprpDOlMrUPPySCziD5Z8uWIcUZ8XuLBCFAERtUSdxAJhQV8pn5YHY5qHwrTpVcNtEJlRI3B24UXMGIJZ8M80VJe4WftuTtIfDjq23GXfmkaTdsdfRaRovKFIJc5GHmGAgf5o5f8PASkm0FXYCg/chwlJDqIaBxwXoCjT3Unc4TbDHepwklwFJS4bcCcwO+HMaWzcWGSpHkM7kg/7cmEjCXLsw7tipV1TH77QtTqDZ2JC2MuAyW6hQLsWbKRjnNT29RcBSqyFAFy6iFjuNzMPcB39Kr6hFtVsqtXCseV0LleSAUy6m3NgGptLaUvZtIKHLkA7sAOd5dwBBBHWa2KqwbRrfD9Cpaf8AdUoEh94Ul8f8RiBBfHFRq0FwJ83zPwcg4LFiBEj/ACzfDdKlCkgEup2/qyzn6niiqvmCXcKSQQcEdi0Q/LxioS06ReL9Ai7IYHkSYgt1binWzw7u4Afp0P3oDr9T/pdSpyErLm0J2beHLEbU8iSfd6f4J42FhSVKAZQDrBJUS74I2iIapxdt0dPJDCKb9QatKUBHtgn/ALpWr8MzNEdm/jmn2XI3pOPmEKb98cU1aXDwCTHH8mmTJVZIq+4Bckt+R+3t2rqwCPRnPD9D9M0NuqUl2J57494/xUmn1R3AvPc/wcUbBRbuXQkByYy5A+/FRKWly+XhweB1x15pJRuLqALGXD8/pXLhyyiRw+fX8qFBJQeS20enoGFQhQUQlpMDH8681xBLMWf0aR6O3vh66i0SfMOH6FhyG7l26VqNY06d5/Ofu9dpqtJP+RSo2wYx+Ce621mALSScD34eazmqQ5AWQ/A4jID5ovrrzJVwMB3L8uJ6EULWocpcd57/AJ1SDvsSaa/aMsaYAlwBzgMBzP6U29cBKkoDtLiAOj1K6SQSSSIh/wCPJqLWX0JtklQEsAJcsIABn345FWTRFpg++YJJ27HJLguJY4zOKr3/AMRMybauANzOe/p9KZqNSDwMQl4Hc9Swasz4ho3JUgJQScA0W1JASol8R8TKSdpzk5J980zw744BuIJc4JbA5D0zQeDSFXSCAcBy/Sj5SFBglDQDyfQ8DHfHFTcW1THjJRll8GaUbyyRtUS8x9MwKv2vE1W0blkukjy89PSiXiHhvlQoXRbdZZ48qQNynHIK0BiGLnpQT8SX7BBNtRJUEhRJmGyOsfSsoxX4sE3n+aH3vxGLrpNsnDDewJf+os7M+OWq+bIBM+XEDiJxWMQtLyCCwYPH7lx/3Wk8O8UUSASkI27SSklsHcGLvDEYkwKZVDQu57Ll+2hBKplnaA2WP51y7pRD7gVglLgiHYN1el4nes3EhQugOANiEBP5/SPN3qfxXXC75mVISEqLsdqUhW0RDvAAE+9UjG/RG6ZBcAALLBD4S4cR1Af0ao7l1RkqLGCHmGYK+zQz+lTNICdo5DEmWEvl/QBqtnS207CoiQdxdhkyxE+VmYz7imtrQKsfb1Gy0Qnzm4VAEuWCTBSnKVF8H6MRVrwbTIVbfUMlB8ttaQArc/P9yR0M5lqHeHubgI8yEqdpAZ85fCnbvV7w21suqQlW9AcbSlTOCWzAUB/UGnrykpKnXY8U7V9E/i2jVYUjeoqskhQO3clYAl2VCgkmH4HWuaD8SmxfubfO4CUKKi4GUCcJmaODxBOptXEE7t42bfl23Z2h9uYb37vWU8V8BNm3bUEiVAFTjduMhLAlgx4iMvFIpJ6l/fsdpx3Et6nULUhAO42w6idoO3AUcTHXFF/w9rk3NyVLZoSoMCR6kOHHo+Oaz9nWKtpB3MUsRPmPXa7yPqHp34fSi5dCFqUj4hOxcGWO5xD4yPvRf5J34KtPR6X4XaGwFgqUg+YliNqQDuEET9H5NWT4ikXLNlSQlW7cg9U7VkpUBgxE9urgfw94gEjzXHQ+0LBISdpSB6ACQ4mr3iNw/wCosJt3Er2qCiH+WSCQWkMWboRzU5fDplEjP+P3v9RrVW7pH+0DtLk+UgEyzbWIH/1qLxjwRKbO+yCVIkiTuA9BJAoD+OdQsa24kpHzOMMpJSk5GQPTj2pvgn4guJTK1BKQQkEFSeHhiwDvHArmjBuSku6R2Sl/5U3oLWfGDZISncSCwPlVwCzJMzHu/atXoLhuoNxbILwPlCgcO52h5gmsLo7V29dN22LRIBdCd3USxgO4DPxgFxVnQeI3k7k6m0tIG0b2wYUkGMcvPrwazSXhGC12bawtC0EJQ7EuQWYvyEtOIqhqE7XPQfWqfhniGnSSpNwKBU6QpMDkSGLvw1G73iel2BV5KyWIJtOrGeNrCMtnmlVSdILTirZT0Vxynapyfq3SrLrPPoPrj1oFbWkqSq2sKSonbwXHH/FQE/RnzRUhg7eYCJcgYEE8g9HhutFxpmTLuqtA/KQkEt6HAcdzhuTS0qlLdCG3p3OB5izHocRg1U1mpG0qkbXDh1KdzKRPAIb2YNMHh2sClORtBYIJJKlJPmYgyJJGZYlhWqtsW29IIqK+qMDPpP3pVWu3rb+ZSn5ZUezmlSZDYMs6+x5XJSTuYEHI9JAOe33oIvSt79ATAyxwPr1rRa20LiFI+ZlP3zx3DP0oVeQwIMCeeC8d+cYaulUzndozWr8VFtAYF1FW0HJYs5cQnn/ugN7Vm4p1qc8mPoBwA9afWeBJXcCwQxd2d2cnoZYzzB9iFvR2bTFKUhZADlIkCBxJjp3qmvCe7Mhp/Dbi5APuf596tW/BkJTvWtMGYgD659Wo7qLoCY6uWdLv6xOeHrOfiG6ry20ISVHzFHUS0B3aX9KyCwbd1Klra2kmWQA7t2A65/xVrwm2paxbSk7kvvcYbJL4bk8UK1VzUWlKOxSC5ISHIAOBzxTNb+KrvwjbtgoK3N8wSs7nSgMBstCPKMnMBIDKURcZdhHWa9F6+SlylFsWwVNmCcGQ4bOGrNa9CVcDdhxz61e0HhqylIdPmAUWd+4ZuPWrx/DClCFgdyP8zUHbnkdvHOEeFwauzFVZ099ScEfxuPajK/w38O4BdV5f7gH+oHFWNR4XZSMJ7KIAH5u9WlK/DiUfsqaPVloSHfBKW7/Nirmj8XSlO26FMFEpCSIDNHlc/UYEVSRZSgK2KSXw4fb3T3huYqmtiouSX5OP8UIqujNtmxuaI7U3AXJlO1m2kEwOB++Kht3SxKgCkM8EJBJKZZmLevfJrHL0hQrvx+4NFBrr1xKhcu3CXTEFw53GfmIHGZp7B2a/T2rgAvICQEh1gIXdAS5kBIIUyQFGQDufAjVeGaayqzbXZWSm6SlStrkkkkHEDAbiKyvgGst6e3a/3AWDqUTguCQU9i/cxVn8I+N/+XekhJWpe0CBvUogcMAHSw6VzTk5PSOiEVFbZS1+juoUqwUuUqO4Bx5g7qHV3g96v+EalIubdQdqQrcQpIUQtOHIDg+WWEzg1b1uqCxfWlKhvV5kjhIaV8TPTFAdUhBG+24Ikhobk5ho6U97xaFa9RzxrQWzcuEKJtklVvaGDn+4GQHDYmu2bMJR8LfcSCRuKWaAC7+fEAYmrPhyndC8H0kGMDnjj2zT9Va23P8AYLJKVLThkhpIVO2XAI6tyao0noTrYOvG9bCHcAuUpcKHHAwJPTmtD+H7qrp+KcoYFyyhmAH80CCzSXZqyHi3j4AKAreSTLuA4/u/qPpDl3PNT8O+K/Dvj4g3oUFApLF3BEgAuWJ60vJ1pbGht7egr+N/Ehc1y7tk70bUpBd0nyy3TowhwabofDjeQDbSQoMQ6TtJwznnIitf4N4Po9WjYoITdYlJR5VIJcoeSFBiHB/PEW0aUptLBChCklpPJCpgvEdO9cXJcars7uOSacX0ZfRi7p7ptqUpCpBJDQXMgQEsR1Zq2f4Y8bQpW1dzy/LuIgEFhudykEngkCYYvTL3iSLiAlIR5/mCw6UyDKeDtfzY3erVmvGPBBZWL1tS/gqUCFoZQAMFJcs8DzftVYcmX7iU4V+09FHh1pZNz4FtQUCXKUF5b5gCVHJ5f71Wv+E2JCUAKWwBCikEHgyEkO0N+dC/wv41Z2m2VlCgxCjyqHZoKSB3960WqthSBdCksOEy4mVhp5jDt60rdSpGr8bA58IFpWy29tVxJO5iseUpJSZ8pM+YMWJYiotR4sEOLyRbVLLt+ZB9f7OBhu9FL3io2ErIfo+eGAc8j29mrJ+JawLd/wBef8k/aqK3/wBJ/wAhjQXQe7kbCGlzwrDu/wAvU0XvMAk7UpIfkth93b/FYL8O+DEagblKSB/uJTCUqIIIJgPB44ream+laiFAMSQwS/DGHxJHvNK2h66IU6xYj4ZGY3J6/wDz/nalUyUKVIcgyDtBjjmlS0bL7LwuBpLt+wS7jA9Kr3wFOSeJ4OMzDv8AwU+5hlOW78HEdD0FVlkcgdyeke1C2gqKZEvSJOSAwh+wL47nIfpTtXaS0CSwc8N0B5hq7rFES/54n7cUG1+uMhMPlXXOCT79Iqibl0I4qJNfs2kpBZi/zmfT39mmgfiuvQLibiB1SYkguwH3PSn3lPly4PmcRgMOypPsaE3J8uQCAWn1/OrNVHZFO5Bfwyyi8/xE7xIzjygJnMfpVHxzwC2JQCEy7hyOhDyXIbNEPwjce5ctpTvdTsA556dh+davUeGj4ZUsMkgkEiCwdjEH1rh5/wBSM7XRfjcXpnk6dV8MbcKSJbn07Gqup1NxX/kuFjABPMMJPr9aI+N6YglQB3Jn1H8ml4egsVFOWIYHH9L9OT1nNdPFPKOQnJHF4lKxp1EgqUtIZwST1wQr9M/nKsJJllYaGc+hjPSr1y2owSCchkn2AAHH3ailjQFPR2yQ23DiDPoKpk30Jil2Zq/aSeCA3SfTsf5FDr9ngA+/+K1V3TgJBIcEMOQDPQCWD1SvaVKRkPBBLdHZon9KFhaM5cMAKePy/apNHqkNsuoBTwQGI9+tFdRpAVEx+fsBzkTQ7U6KGzn8/wCZrNqSpiqLW0UNUq2FOlW4dxx+p71NavWVfMDGCA/u9Q3NEXIZqiOiIyH/AJ/impNVbF2n0GNNrRbfaskEMQpR492p6/Fl5QpKSB80luH6fWgpsED6x/3UO4guPSP5iiovxgc/o0Gr/EJ2pAaE7SSNxUZJMsHJJOIoLqNWVZdRLZOGwAMfTpTLF0MxDjjt+4qW3ZB6Y6gfw01V2Ld9ECJkmOP5zRLwPUoRcBKN4ZTjoOpPPWaHXrajgY7vRn8H+Fm+spJ2oypXcYT9SH7OMkUJJNDwbTR6J+BrYQ6kIYKO4lvlRG0OQ0klwCw+labxjwu5q0XLazbSQXsXIKwOHGdpx74JrCJX/pzsuuhsMCSoGdu5PyjGIk++6/Dmos3Nq7QWATtUdzcKUCOHBDeaJzUZw2XhLRh0IuWFFF8Er3AqFwOktyGLEEg4+j0Qs6xNshSD8x2kST3LKEDqDWl/Hmj3ab4xH+7aISUmCUKUyesglJeW8xBrz/UWlW07SGcAsWwQTmQcgnM9KjKLkVjKnQX8T8P0l6ZtrJ3JWh8n+5PyscQxjjNVtN47c0hAvMpKgoBaH2kQ3TYeQJcjkVn/AIhSzP6Pw8RVu0oqcH5TBDOk+3T1psV6a/g1GsKbqRct3ErQ0ltpGMpnaXyXKcS8CGx4cVAliRiG+3p+9C9N4fdtf7umJStLHYFHiBtUWAjuekVc0/4pWlWy8Fs0FASqScMC09pouVr8AYJO2FrOmZmABGHHUxhiPT83onZuHLe5kuG+46f9VLYswCppEh+zgOO3HY09RBcMYdJdIgh5x+WWqMU7HbXQ/wCKBzb98/lSqD45/uT0lxj2pU9iUXF2ypBJL4ZpLdmhsRUF0szgqIDsAPlYOeHM5jjmivwgWDOWx7Hjp1oT4nfKAxAEsC7Nl2bHI/6o42DP4BviiyAUguY5YsWYYZqHXQGcl/MGB8rSwaAWyR1qdY2pUrcSzkmNzSQElwOQz9JJoZtSStJKyBgKkwThZyCeD1rqhHRzTlbIb6X6qSEkd+uGg9u9AdcPgpMw0dW4P3H0o58BKXCQZkup4YgCMct6ChfjGmcYeGMcDtLZx2p3sRAbwjUbllXxl23E7VKS4BLOE/N6d69NR43fRpVD4hum2HIUGCkKJO4pMqDAjqHea8q1aUI2bBO0hThsn8mArVfhbxIKQdNdIZaSlKzlpUEvwQsJIPbuam4Z7ZVTxeKoOanRpuWt6BBHqR780C8BAUpdofMGjoXLdg7t1LVY8M1dyzqBaSCUEMq2eoEntx9aIf8AtYt31XEgedKSHba6TD8vMZ5xUONKMtFeVPFWMStKFgLISVqYAlnnAdvpV3CVqQRHMkJPqlxAAqr4hoX2/EICXcpCiSomQIlnBLx1ipraSGSUWwOEDGS8EBmyOD966CJQtgqDKUCfkKpBEv6jj0xVS5ZYMr5ikFTpJctyTx0FGr9g5WUjoHccyDn7dOtUriAIDB3PJ+h/SuaTOiC+QPdtPHAcNP5Z/hqquz9+n69OaL3tO4di/WJfsPUScvVc2hwMwD1kc89KVMdoEmwklz+ZHd6gv2GDhJVBDN+X0+tF1adKobqfoCJEOKjOlZ9vuQ4/boadSJyiC1aF/wCmeRnv9Z+9UtT4fLAzljn7VpF2CT15JZ+Hzz7dq4NP8zj3JHp+X5GqKZN8Zk/9CXgZPE54rqtK2c9/8TWoPhzAumHAxBzHQ+37VErSh2YpnzEjsDBMYP5Uz5BFxGaVZA4n1NGLXiqbLJ07gAfMoHJAeJhyR7cVZu6IOQkwG+aPz4ihes0m1nDc/wCfSgp2M+OkFtF+Kr25KrxCgmBc2uQPTp7PXqP4f11q4AooG5ZKkptszgAEhILpgZ9niPHvA9B8VWxlKSJJT+/dq9X/AAbaVYSE3CSVHrhTkAOA5IjMRQ5JKqKccdppj/xl+J0p096yFDe2FuFAsGV2Yzn+n2rD6rU3LtlIuOV2+YHlGGh+cl8JPFbb/wBSvAk6jSXbzf7lpJUlSTJSACoFv6cn2jkVlvwTqLZCrVwOlaCkPEwQZH9oUPeowdxY3I6egLa05URyeA7zP3b3o/pdBbSxuKDpGBPXDSej8U86dKVKR8MhoLkkEuAzY+sRT0+Fm4SXGeFB35Ecz6SKDb96KKq0QpWVsiyjalsviBBdwIop4b4Sm0UmSDku/QkOMD+NS0dnYT5Q5GQoGRywaJZi2OeLVvVQznvLvJYkmXZ+DzM0jll0zJV2ERbYyQSmXAeZw4dvofSu2bgALjcTMROJ5A7OKgVeBCS7NEmZ6vDRXbQc9Bnq/p3x96ZSaFcbGpvoAYkg8vH/AOqVMXdWDEjsA33L0qawUHbKNrlg5yQzEnHOO2JFUfFlnaw2Ak8RgY9X6VEjWk3Cm4lVpAPz7g6jhIZRcw5cBndjl2a8T8MblbnZKgwEuZMkkKBcuGCWfm2BLNA26PKA854Jgezg9upmh2qCnZnBfcJMAAvuORAgNkVd06djICnIUQ58pOeH8zABmlgPflu26SSlnO7cmHBEF9zgj/OMWWiDB5TBgKLl4d2w7dIocsE/MA56Yefsxq14YXBQFJXtAPlDAAuzEB36v17UtSkhTbdwmBJeGLD5fUtWp2G1RnNboAcCe/6EVStWthGW5HI7jg1oVBaV+dISD/UogM+IcjrzwafqPCyUvBaQR92oNUbT7HabxIXUJ+Ir/cSwTdEOAYC++Z9uaL2tfcUj4d4MrAKYB7+4478tOXuaM2ySx4lMh+4l57gyKt/+53EABKULHQq2kPggK+Uw+azS79DFy/b4aDSLKWQlIkDLzPmZsQeomJFT3wAogbpHDlugnygQPvQjwrVXFgghWP8AjPbcPsKNp1Djdgs438dACBHP2qTlZXBpjDbKUcBzMxjI8pLj0+lVNjqLiOwIYmYHPM/5qyGMjg/rnkRimXre4FizEO/v0YERhjxU/oeiobASC6QOe89cs/68VWXbHw5LF3IYAciTkiWb7iiluyogslIAwSSGd5A+7x+dRixDdGAAgM/pMOWb60tUNf2DhbyTJzMSORUHwsM3ZmcP98mii9PMqSZ5DnnABYth+9cR4cTuIESXGeBxn1fnmltjUgcUjnrl37Y6Z+1RfDdI3dnIBGegkjD5w3WiCtIGkZE8A5Zj9R/IYUlOJDgMSMA/3GSWxTLYr0VbaiS5J29T2EpiY5L9akTpSSMAYJILvP6sPY1NduFJiRHmY8cljGc5zLNVc3X+ZszxHZv2p1XojtdEatOGjB6l+MFqB+K2ykzz/wBe1ENTqFwkJClTBUAwgwQAZO0M3X1qDxF1MUj+piVQwmdo6kct3FUxXhPPxl78PWtq7aUKSCeuIkv9O9ei+HXyyISl+Q7PADg8u/8A1XnvhlrddSpbqdyWbp6dftW+0i9iBtUSMiBDku6S4kDjr2AqXPRaDaRe8auPo7yMvZup7SlX0H2ryD8MeItwCHQZyGPB4BAZq9I/EeubSXnLvaKQ7nLD8iTXknhOhJRuSplMXjj6zUv8aWVv7o3Kq19Hq2tQlN0qSHMKDluM4hwxb1xSsahI2sEhtzpSTJMsUgySGIjDtiJ/DtEpWmtG6wOxLDLApH7k9ZobqvD3JKVszEF57F3eDz6PmtX5NMov2oNhSSJAfoRjkPPX1pwtkocMVEGAWBbu+G9Kz1zTK3ghTM7OefUnGf8A+jUirV0OBc83JJaRnlizYHU4rfpp+mz10GdVp0AZ4gqgc8iPqYihdvX717LFsKVytSmSOjsHw5bPu1UtbpyCpB827zLZW4l2h+AG475oZpxqrBeyUKSYe4mWEAbkkPESH9a6OPjik72/CE+SVrxGkvaXUPC7IERuXEUqFI/EWrAmyj2uFvZ0vSpal8IOS+Wa+3bKkouFZWSAyQdjY3bcHDu4Du0RUes04QGQgJcuIZR4gADpkcNOAFo1L+NuAYgEMTJ2thKSWh5UVDyjgvXValC1i4Qr4iNyQFggggbiNwD/AJ8jq9USYIKhuO0uQspV5WCFpOZkknoDnHNM1KflADlLsVHDgOUuDIcSQ/3o1CroQxWoblfKnaCxLup4kPkuQ/NK5pE7vOPMqEQRlnDjy7oJ4z2prQKAlrRJUq4pQSNrpQpBkBgoloZRU5Y9RT02zu8qX27ZYgEGGdhu4Mf5oorwoJIV5mOXDq4gecNJwTzy8L/Q7R/uGIIClblbnhIcEkyQP1as5gUAHqtC9xKgVEHKWQQAACFGHkjh4IxVhWlLHdJbL9iMj9qIL8MNtQyd3CZIMAEk4YQ3Y8QINTuSGXCX4hh5jJcERtL9Yg1nTMlQL+AQACjgvgMYjpyfYVDc0Qd2IftuILksAPQR07Ucvp8yXeXBLswYkRzj8qpqtuSCSUuHBcjPac4H1iloayta05BBU6QMOIjs7HrLPFIgB1rISAwmOmQXENHr6URcrZiC8Rk49OnH1eql4bflS7RyBEszv7/wig2cCkpw+0GQOv8AaCcM4JmarWFuXUGB+YOfKZ8pIgyz+/FWTuCR5Ugk5DgE/wAd47xVbRaVAWLit4Xw6THT0PY0MYsZNo7qtQUJ3HdGQHU4jA+tcRe3gZSSHZQYiHn0q3/plKVtCFFRkZGJJcFoj1wMGr+k8ISQle5agThiCC7OxYiTjsc0jhodT2DrOm3EAgJHXD4ePX8+tSXUhKSlIyMv79Mnv+lGTpnO0qQNuQDjkAZ9T2bpIfV2HUXUSYJbGR7F3y7M5qeDb2Pmq0DtsASACCOW4+tNNtxPT+RzVi8kJbKnyHgd2dsflXBaUCUsW2woSDxl/SmpIF2Urlkjq/c9Wz7VArTHJPozfz6VdJUpPmAfrn6cADPd67s7Dr3rVsPSAurssAwEw3f+H8qG6gFCiCGU4JILuACZ6c/ejmtt7mIYEGC7ORlqEeOL8ySUgpIUSPRhnrNV41RHlfRY8G8WTCixIwXkZ45BB+wrWWNaFoJBZwwnpz9gK83spFxg6QEwQxc/etfZvWzaVYtbiu3tVvMf0uoD/jNJzrQ3FLfYvxJq91g8wfsCP/19qC+BFwgCNxBc9v3IH1o/rdAVadQPzKIaZAhg3U5Pr2FWfB7G9aE7QkWwxIEE8pA4Dgd4pOGEYRS+Njcrcma1V4pt27Z27kulRLqYmZnPH7vVNdsqJ4EFkgAdJ+5jmnuYYOZLljl4cZ98NFQ7k2iENsKo2qWFblByrgPl/wBaW8nY9OKoejRJUN0bnDBwQzHkHknBmlqNAkGSoJPHTrLCuAkqgAbW25ckZJwGdo6PTrpCk+dTkguC6WTwxGGx+lbGvTZWNXYTuMO4MkkSzpLnLMr268Q3NGmApJDAj5iNo7GQWj61OUukqghRLElge/bPGJp1mwGBf55d3DMAce05plpCvZQXo2PyE991KiSbUZI7bR+oelRAS6RmChy/m2jDyWYuCRgZ5rlqwm0lRRcVbcysyFEcBOFHHERmo0XgD5UrMcMHDhmkPD+1TJtK3EvDmHyCOCAO7vOKaMmLKNk2lsBCgAfkJd0lnVJbJJ9HwGaoUp+K5BAbCJQSf7iEkKAhmIyJ4pl1Z2p2EAqUAp53MQAMZYRPGamt3vKN1xS3UQwBBZywUUQAO/Tjh07EaodZC/hJLDcU7kq3FHUmDLAdnipDc3FCFbiosQYZJaeGBh2cmasCwlw6VmSoHzEglxA4FD9doEkk/wBygSZUykBgsAlnSGhssXitoGx9hlbVJKlSpip/l5hQiQQwYCKpam4leU+YkOQNpLCHZiXL/bpV0jYxJPnYFwSQWeXPPXa+PaQhmJAKsu0AMWTuPywkfQlprLsL6BHh+i2EBlEFbHcVKJSypKi7SGALVet6S2gFKkpST/YpRTJwEgv6xn1arVqyLQKk/MxJBJU4JeSRIkjBYEdDXDfUkjakhw7qI2uyW3Kd2kgDse1ByYUkSJspAHlSYghg7iJEjDZ4qkrTgqcgD5SU73aJwG29y+Ppc/0qlSq4AyidqfMC5TBUpzJ4BAbHFQXEByQyQxkcdCHyIznFI7GVEK7KCkAgA+pIjAcpgsBwM0rFxJKhZU5Q4LebaVywMFUAFgeKh+Cp1JG0OX3B0icbiCSSQT/lhVlCGtttG0N1EJ2jAYY4DcxWetjd6GWlhKt6ACvd5iCQANrM7y/SKk+KpT+VJDgl2MAgt6BVQrUJgAHhOQxhwX4H5VCq3C9iQ4w52h2HJE5HvIpbd1Y2Me6Em8fMZ8pLEsY6uDj1mR2NB9SsBn3KURgJAZjyewI9fajNyyQ+1BCQAFEOokH+oSNoAgu+PpXR4cD8i2yxUGLHBnGW4ImnjpbEe3oFoUCWcCccsM/L060jYlgD1y/owGDxVr/RqDna4JYmBwWbn61xFtR3FbBvKxSxHzcg+hb8qZJMVyaKC1DDndjH0Pp7VXOrGTPBgj1M4/zRqFsSnckjsz9Pd84gVNqEQQmDMtBAZ2eOaOCB+owHa024hYMcMHf9mn7UI/EWg8hI/pO4xPf1rRoBBBAYNh2dweJDO2PamajR/EdOCzYhzBzh8e1OpKIji5M878B0hWqDlY/Mk/lW78H8FKbirqiQlQcBoyJMOelTeA/htFlUEKUkv9Xz+XvWi+LIADZBh8u7YHWo8nKvCnFxNdg/W6ZK0lBKVJdwZDjpiZJf0qfRaa3bKUoSEgP34cZeJMd6ltpKViB8MiCXLODlILD65pwYHDgkhuj8988vFSxfyWyQy6DlBGdqUs3GWZgGh+9dRqXKSpIJcZL9ZfjLU8Hdh+AHLw8OcGuWkBJcwHYw3IxRS9Bfhwg8sHL5cEdIdoanqtkAggKBLzOePK5611dsKBLw7ktnPWa4kszgS8Yfu3UcGtibIf8ABClJCAEjAH9I5eciPvTUp+acZLekhv3pXTiZ6s2eo9KkuI/pOXy5jtjH70fQWVhqGwHHBKQX+1KnC2OB9X/Q0q2wfj8E+qtblhSSzDaryg7nlnz/AN11a1nb8PbsLglT9HBAHrilSqj7QnjHaBKtltly0EOAx9ZmDLmoPhGykrtvuSnaCVKLuN0gllE5c+kUqVFdgZJpL6lWhtUEFW1gxLOAYDsAWw5zRJKFEFRB3O3zeocECHPFKlWA9Fe8ohUnDkuHdnDxjKeOK7vKC5SQCWHnJYu4frBHv0pUq16MlsfetjzBW508v6FwH749qpLtm7/5gdqT5Uu4PryHIBYRSpUr0MmXdOp0rR0UUzLu2fV/tXLIFw+VTJTkNkgu/alSooD1ZWWqHwlRIgOQxLiS0tUV/QqWCAtYfdIZw8OHLgtyDXKVDpjPonKAAEJksA7CWEEj0f3frUYsvAU4UcMweXPX612lSD+Ed20VFlF3GOMx+8xUnw2fchyjG1gSMNlhPMYNKlTUK2S2LCfMlJeSZ4LPD/lNQ6hLkApAUfmIb/iGNKlTXQoNGjKGS7k+bcQHIk8fqeKtabQ/EB3YDmZxn/HrSpVlJmcUErOltpyywHghufKY7N+tNUEEqAAAbM9G9felSpXJt0xlFJDh4eR5y0wRDmY4bL9KbbttxHLYgZ70qVLKKDCTZFqilg8egb0xTTaGX+0cMevJpUq1Kg27ObQX6jH5Dt1riQTB3QJds9IP6UqVZbM9ENhLnaSAx6HuQIzUqFAhy7s7RE/t3pUqYX0jZycGROHDdGjpXVXQn+mImHbg/Wu0qYUhXo0kk7RM5NKlSobN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4" name="AutoShape 6" descr="data:image/jpeg;base64,/9j/4AAQSkZJRgABAQAAAQABAAD/2wCEAAkGBxQTEhUUEhQWFhUXGBoZGBgYGB0ZHBwdHR0YHRsdHBscICogGhslHBgaITEiJSkrLi4uHCAzODMsNygtLisBCgoKDg0OGxAQGywkHyQsLDQvNCw0NDQ0NC8sLCwsNCwsLCwsLCwsLCwsNCwsLCwsLCw0LCwsLCwsLCwsLCwsLP/AABEIALcBEwMBIgACEQEDEQH/xAAbAAABBQEBAAAAAAAAAAAAAAAFAAIDBAYBB//EADoQAAEDAwMCBAQFAwQBBQEAAAECESEAAzEEEkFRYQUicYETMpGhBrHB0fBCUuEUI2LxMwcVcoLCkv/EABkBAAMBAQEAAAAAAAAAAAAAAAECAwAEBf/EACcRAAICAgMAAgEEAwEAAAAAAAABAhESIQMxQVFhIhMycfAE0eEj/9oADAMBAAIRAxEAPwDXqCWcwQ/pUVtXldYFPtLDwHbIHelcBlh9Zrz3Z3KhBThhIOPYVGi40iWpzv0zxXEWfKWBPmlsAVkFo6i4HY5z1qYsBByJFQhDK5LxTFElshhj96NoFEyg7HpNIhwfzH61EgLl8D71Wti6MnyPyZemBRaSQoBx5QcY/wC6avBCfK2Dkz61Xv3GByw/mRVW7q0ht2SzNkjNbtm6QZsOLbK8wOFHPo2KhATy4YcBiTQq3rlFaUqCihnZmnI92q//AKtKjEFQ8o5IppRaQsZxbLti+ANrN3PPp3qNSUqSdpkmZqAFaQPfNLf0yesTUsn0VwXZKi6QQ5ERtaPc1Im4kzknAHA61W3liC8U5FtICQkjcZLZFazVRJ8Mj5iDlgOKXwnZmES/6Vw6z4zpSoDbEZH2rtuyopHmLDls+venoTIeNOC28ENhulBNX4ztv/DRaWQMqHPcdK0GotMknnjn8qg0+kDgsT14FaOu0Bu+mctocAuWcliWbtXUJdZ3OAZIEuwqc6YiEhPVv3NcRf8A7m+jezdab+BP5F8AbWIfmIJ9aW9RSlofr/PvSvkkgpBgglsd6suGb0IV+1FAaKNy05I3EFiHGfpTkApG1SiRh6ZtPxAkM2QQ4ZutK7bYnOXaD+dazUT6ZKTK+CW49H9q5qbIKYS85H6V24CGJD/yc1Np2PzOOn8FYOysbY8oKYNPsacIB2iMM0B/X9KlTcIUXAzxn6VxncuB7z2jrWMVbSGLZHUxjj1p+jUkkpYp2lw7S/Rqsi4kwGPD8125tzths0GzL7K6rBS5OcjzZ9sPT7CtyIByC5HP511aXT1AODx6dKVwHawLfRz79a1mHlL/ANf1pVXXbLmW+9KtkbAiYu4f0/OmFX9WO1L46hjp9f4Kj+ISziDkdDU7srVFmyoRhug68U1NwpSQFeo6v2rlkgiAMRTFmG3bcNQugpWWLZNRpUQTIYUM8Y1gs2lXSSNoJbg9B7mvK/EPxNqNQSVrKUE/KkkJ/dRpkrRno9U8R/ENi04VcTu6A7j9qEaj8ZuybVm9cJMkAAetecot+Vwdp6nPt0965p7ygpkqM8g0FiZ5eHpFvxm8ojdbCJdiZqfUeKKU7MFdwCO0ivPEaq6jcyrhJ7D9BTNP41et+ZW4BUMRtP3opKW0I3JOmbP4tzd/uLIboZ/ajekTaUpKyQboYOeG7DiayHhn4iTfPw7hUkYC2w2H4UO33q/d0Fz51qJTkXbXmH/3Tke496e2n2I69NxcDbdzPxLielJK2YEF+ted39VdQUlKlKALbkkt79PcVp/BfGUK/wDNcBUe7AdGFLiymSCWrUZASVOWM+4xVlVxBI2s7T2Peqep8UtI8ovJd8DP7A1Na1aVAfCUl2cvP+Se9FRS7Fcn4S2tKyvKR5mcgyWyKl2hCfm3S6Xn1B/KueHJ8gG3aXd3aOvcmmXliSUbiDkCS38FNQtlu6sAQTMTx27Co0fEJLlGzA5PvTbQVcIGA24hUKH8xU4t7nyCP6XH6daFGsW+QEqO3k5/ntUilja7Yg9T7VCpKd7SGADA5bs9cu2B/Vz3+lBhR1Y3AgFTmYB/Om6rcA7x9j7CmXj5XBLDE1xuS5npQ7GWjpu/Kzjq1KxtJcEnPNJnDhA9cfTrUS0uXA2gcd/zrXXQasuXFslgBGQz/WohdWohhHaPtVYL67huk/kH4qxaKk/KzFmLfnWs1E961En3Dh+oqtvKflDtxyX7mphuIBgh5Mw/auAhRSMS0+np9qYSyUOQ4M/lw3o9dtlyxT5mLnh66i03TuCGqBW4qVtVI6kSDWAOuIUPlJKm9u1TWbqbaVKUgqWR/UzewFQX7gOcvgkFj9IpqbySHkzt9D37Vsg42MN1J/pI9z+hrlTnRgyGNdrWEpqsFj1PH85FREEAkAkCDGekc1bVqAkjPliR+tcOuTDJ/XFTaxKJ2UTZUAwjqO9RbLhIVtfaDBIn6URu6pG1z0eKzWv8XSlKlYA+taKbDJ0jOf8AqL4gQU2eAQpQfJZwPQZrFLvc8/zA4q/eu39ZqFMgzg/2jqo1pPCfwnatLSVq+KrkKDJB9BJ96o6jojt7Rl9FoLt0gztfJxMVufAfwXaDquk3CCHCXAHfqRWmslCmASAGkNDB4b1q38MD5IDYET7UrxGTkCdShFsDaEW2dIw5YzLy9Z7xnw+1qVTlIhSVP9eM0Z8ZAKkhsDLuZ71QtpCQcF/btPVqtFRaJvJMzFrwtVpTAkzx+RFEtDrblpQVbUUqdu09j+VEUacndDOCwcgHguai1pQG3ANyUplmHAgTLGZFcnP/AI8nLKD2dPDzwquRaLSdRp7x/wBwf6W9j4qHNtZPK0JlHXcI7VH4n4Mq2R/qbKLiSPJcSwCh1StMKzzND0hBkKKgBIAaIkuRIolpfHUWXtpuJVbOU3ZQe5Rwe4NTh+u1TX9/j/QOWPCtxd/X/QKvwO0VNaulJJhKnBHvz7Vb034b1Vubdze/Qv8A5rt/U28fOn/iN3PEFvc1b06ri0lXy2wByAWfDv6zODw9Wjx8klt1/ftEv1Ip1V/36KqvF9bZVtUlagOA/wCVG/BvH7iyy0LSwJlBGJIfvQnT3E/F+GLhUflCwEkOf/kcccVcV4dd3qdG3lyGSHxIJh4YPVcHFU2Lmm7SNLo/GEKEAoYM6wzv0fM1Mu8S5QEqVDSHfjmszp1sUjdbIhi8HqCvc3sHaiNzW2baE/E2qU5f4agQA/Jc+aQ3v0rYvwykgyi6sp/3AxCsOC4iSrmpfigFmDGHEks1R+F3kLAVZCik8qIPqzElhw4FTJ1aFPIMljAOWw/+Ypb8GtDEKmCACYBj27HiueIXlpYotlSnZnYBP7+1OIECT7uWGS+YzUx2lzuDHvnDvWTQWmV13VFnBAh2yD3/AMVJdUSoFIDcKfJw0VzcJfaX/wCRimreBIacBjnAGJ/OjafQKa7HqSrJYnlMH0bp6UkufmgsDBDj19f0pvx1ZSXB549SOtdvWw4ZipRYQR3asYZaLJCTBUra7PkkjDVc1aGEuZDEVEbfBSGy2WPFLcoYUCDhz+U+1BsNDwWdyCGkEO79arrvsHfAZmczjHFOWVPBk8DoMNTWJDlTNwPY9iCGrWamV1KdwWHLSCPXqKkQshgCOHbDvyD65qK7cZyMno2QCxnJFLShRQncQlbYj6uMjNCwomRrg0uD0/gpVCb1wQCIj+RSoBJblsEPvjj27iqyronkNlp9/wB6AnWJF07d9sAOpU9SWCcAuOtXrHjiLiCFDa8JcFO7MgHL1nF2FNUVNZqgSXJbihOs0YvBiSO9WtQPM59O5qfSaX+pjgR0z+lWiqJSdlTR6JFkEbvKQRiSf3q7p7avmKSDuDAMokOAH6fpUV5LkBn3HBhgAcDq1XfDScQUkEz36noz0nJGtmhLwIWQWnALvwWExxmory8kKg+uev2qPU6tKGStQAmBlmgDk+1BNR+JUAbUW1FUtAYk9XU+egqOLl0VyUezmp1h3Eli5Ldh3rlu4FGAxoJqlK8pUozkBkh85E89aJaQmFAlKvV/zerq0rIymrqjUgJtIBUwAlTn6s1YXxT4Ny7cuJTsEMQRJ5JYMHDcvFEPF7lzYSpYUkMdqnYzwEkMX7UGvbWd0j5XSIOWABODJ9G9KpxU9iTZVWVBAUneHWU7nYMA7B5M5OBUltglyr5ndhxIEvHMdq5aS5I2AuOXO0dXH1xxw9Ro1BSUtu7uYyQAe20fnVqJNlm1eIcITuaBJUxLuAJH06PVjw3TLuK3sTtL7iQQBy4Ltl3ePWoQgkKUCoyklkgAKcgAK4TtD+oAcQ81tKQyS43E7TyMiYBVjuHxhiXdaAq9JbNprpDOlMrUPPySCziD5Z8uWIcUZ8XuLBCFAERtUSdxAJhQV8pn5YHY5qHwrTpVcNtEJlRI3B24UXMGIJZ8M80VJe4WftuTtIfDjq23GXfmkaTdsdfRaRovKFIJc5GHmGAgf5o5f8PASkm0FXYCg/chwlJDqIaBxwXoCjT3Unc4TbDHepwklwFJS4bcCcwO+HMaWzcWGSpHkM7kg/7cmEjCXLsw7tipV1TH77QtTqDZ2JC2MuAyW6hQLsWbKRjnNT29RcBSqyFAFy6iFjuNzMPcB39Kr6hFtVsqtXCseV0LleSAUy6m3NgGptLaUvZtIKHLkA7sAOd5dwBBBHWa2KqwbRrfD9Cpaf8AdUoEh94Ul8f8RiBBfHFRq0FwJ83zPwcg4LFiBEj/ACzfDdKlCkgEup2/qyzn6niiqvmCXcKSQQcEdi0Q/LxioS06ReL9Ai7IYHkSYgt1binWzw7u4Afp0P3oDr9T/pdSpyErLm0J2beHLEbU8iSfd6f4J42FhSVKAZQDrBJUS74I2iIapxdt0dPJDCKb9QatKUBHtgn/ALpWr8MzNEdm/jmn2XI3pOPmEKb98cU1aXDwCTHH8mmTJVZIq+4Bckt+R+3t2rqwCPRnPD9D9M0NuqUl2J57494/xUmn1R3AvPc/wcUbBRbuXQkByYy5A+/FRKWly+XhweB1x15pJRuLqALGXD8/pXLhyyiRw+fX8qFBJQeS20enoGFQhQUQlpMDH8681xBLMWf0aR6O3vh66i0SfMOH6FhyG7l26VqNY06d5/Ofu9dpqtJP+RSo2wYx+Ce621mALSScD34eazmqQ5AWQ/A4jID5ovrrzJVwMB3L8uJ6EULWocpcd57/AJ1SDvsSaa/aMsaYAlwBzgMBzP6U29cBKkoDtLiAOj1K6SQSSSIh/wCPJqLWX0JtklQEsAJcsIABn345FWTRFpg++YJJ27HJLguJY4zOKr3/AMRMybauANzOe/p9KZqNSDwMQl4Hc9Swasz4ho3JUgJQScA0W1JASol8R8TKSdpzk5J980zw744BuIJc4JbA5D0zQeDSFXSCAcBy/Sj5SFBglDQDyfQ8DHfHFTcW1THjJRll8GaUbyyRtUS8x9MwKv2vE1W0blkukjy89PSiXiHhvlQoXRbdZZ48qQNynHIK0BiGLnpQT8SX7BBNtRJUEhRJmGyOsfSsoxX4sE3n+aH3vxGLrpNsnDDewJf+os7M+OWq+bIBM+XEDiJxWMQtLyCCwYPH7lx/3Wk8O8UUSASkI27SSklsHcGLvDEYkwKZVDQu57Ll+2hBKplnaA2WP51y7pRD7gVglLgiHYN1el4nes3EhQugOANiEBP5/SPN3qfxXXC75mVISEqLsdqUhW0RDvAAE+9UjG/RG6ZBcAALLBD4S4cR1Af0ao7l1RkqLGCHmGYK+zQz+lTNICdo5DEmWEvl/QBqtnS207CoiQdxdhkyxE+VmYz7imtrQKsfb1Gy0Qnzm4VAEuWCTBSnKVF8H6MRVrwbTIVbfUMlB8ttaQArc/P9yR0M5lqHeHubgI8yEqdpAZ85fCnbvV7w21suqQlW9AcbSlTOCWzAUB/UGnrykpKnXY8U7V9E/i2jVYUjeoqskhQO3clYAl2VCgkmH4HWuaD8SmxfubfO4CUKKi4GUCcJmaODxBOptXEE7t42bfl23Z2h9uYb37vWU8V8BNm3bUEiVAFTjduMhLAlgx4iMvFIpJ6l/fsdpx3Et6nULUhAO42w6idoO3AUcTHXFF/w9rk3NyVLZoSoMCR6kOHHo+Oaz9nWKtpB3MUsRPmPXa7yPqHp34fSi5dCFqUj4hOxcGWO5xD4yPvRf5J34KtPR6X4XaGwFgqUg+YliNqQDuEET9H5NWT4ikXLNlSQlW7cg9U7VkpUBgxE9urgfw94gEjzXHQ+0LBISdpSB6ACQ4mr3iNw/wCosJt3Er2qCiH+WSCQWkMWboRzU5fDplEjP+P3v9RrVW7pH+0DtLk+UgEyzbWIH/1qLxjwRKbO+yCVIkiTuA9BJAoD+OdQsa24kpHzOMMpJSk5GQPTj2pvgn4guJTK1BKQQkEFSeHhiwDvHArmjBuSku6R2Sl/5U3oLWfGDZISncSCwPlVwCzJMzHu/atXoLhuoNxbILwPlCgcO52h5gmsLo7V29dN22LRIBdCd3USxgO4DPxgFxVnQeI3k7k6m0tIG0b2wYUkGMcvPrwazSXhGC12bawtC0EJQ7EuQWYvyEtOIqhqE7XPQfWqfhniGnSSpNwKBU6QpMDkSGLvw1G73iel2BV5KyWIJtOrGeNrCMtnmlVSdILTirZT0Vxynapyfq3SrLrPPoPrj1oFbWkqSq2sKSonbwXHH/FQE/RnzRUhg7eYCJcgYEE8g9HhutFxpmTLuqtA/KQkEt6HAcdzhuTS0qlLdCG3p3OB5izHocRg1U1mpG0qkbXDh1KdzKRPAIb2YNMHh2sClORtBYIJJKlJPmYgyJJGZYlhWqtsW29IIqK+qMDPpP3pVWu3rb+ZSn5ZUezmlSZDYMs6+x5XJSTuYEHI9JAOe33oIvSt79ATAyxwPr1rRa20LiFI+ZlP3zx3DP0oVeQwIMCeeC8d+cYaulUzndozWr8VFtAYF1FW0HJYs5cQnn/ugN7Vm4p1qc8mPoBwA9afWeBJXcCwQxd2d2cnoZYzzB9iFvR2bTFKUhZADlIkCBxJjp3qmvCe7Mhp/Dbi5APuf596tW/BkJTvWtMGYgD659Wo7qLoCY6uWdLv6xOeHrOfiG6ry20ISVHzFHUS0B3aX9KyCwbd1Klra2kmWQA7t2A65/xVrwm2paxbSk7kvvcYbJL4bk8UK1VzUWlKOxSC5ISHIAOBzxTNb+KrvwjbtgoK3N8wSs7nSgMBstCPKMnMBIDKURcZdhHWa9F6+SlylFsWwVNmCcGQ4bOGrNa9CVcDdhxz61e0HhqylIdPmAUWd+4ZuPWrx/DClCFgdyP8zUHbnkdvHOEeFwauzFVZ099ScEfxuPajK/w38O4BdV5f7gH+oHFWNR4XZSMJ7KIAH5u9WlK/DiUfsqaPVloSHfBKW7/Nirmj8XSlO26FMFEpCSIDNHlc/UYEVSRZSgK2KSXw4fb3T3huYqmtiouSX5OP8UIqujNtmxuaI7U3AXJlO1m2kEwOB++Kht3SxKgCkM8EJBJKZZmLevfJrHL0hQrvx+4NFBrr1xKhcu3CXTEFw53GfmIHGZp7B2a/T2rgAvICQEh1gIXdAS5kBIIUyQFGQDufAjVeGaayqzbXZWSm6SlStrkkkkHEDAbiKyvgGst6e3a/3AWDqUTguCQU9i/cxVn8I+N/+XekhJWpe0CBvUogcMAHSw6VzTk5PSOiEVFbZS1+juoUqwUuUqO4Bx5g7qHV3g96v+EalIubdQdqQrcQpIUQtOHIDg+WWEzg1b1uqCxfWlKhvV5kjhIaV8TPTFAdUhBG+24Ikhobk5ho6U97xaFa9RzxrQWzcuEKJtklVvaGDn+4GQHDYmu2bMJR8LfcSCRuKWaAC7+fEAYmrPhyndC8H0kGMDnjj2zT9Va23P8AYLJKVLThkhpIVO2XAI6tyao0noTrYOvG9bCHcAuUpcKHHAwJPTmtD+H7qrp+KcoYFyyhmAH80CCzSXZqyHi3j4AKAreSTLuA4/u/qPpDl3PNT8O+K/Dvj4g3oUFApLF3BEgAuWJ60vJ1pbGht7egr+N/Ehc1y7tk70bUpBd0nyy3TowhwabofDjeQDbSQoMQ6TtJwznnIitf4N4Po9WjYoITdYlJR5VIJcoeSFBiHB/PEW0aUptLBChCklpPJCpgvEdO9cXJcars7uOSacX0ZfRi7p7ptqUpCpBJDQXMgQEsR1Zq2f4Y8bQpW1dzy/LuIgEFhudykEngkCYYvTL3iSLiAlIR5/mCw6UyDKeDtfzY3erVmvGPBBZWL1tS/gqUCFoZQAMFJcs8DzftVYcmX7iU4V+09FHh1pZNz4FtQUCXKUF5b5gCVHJ5f71Wv+E2JCUAKWwBCikEHgyEkO0N+dC/wv41Z2m2VlCgxCjyqHZoKSB3960WqthSBdCksOEy4mVhp5jDt60rdSpGr8bA58IFpWy29tVxJO5iseUpJSZ8pM+YMWJYiotR4sEOLyRbVLLt+ZB9f7OBhu9FL3io2ErIfo+eGAc8j29mrJ+JawLd/wBef8k/aqK3/wBJ/wAhjQXQe7kbCGlzwrDu/wAvU0XvMAk7UpIfkth93b/FYL8O+DEagblKSB/uJTCUqIIIJgPB44ream+laiFAMSQwS/DGHxJHvNK2h66IU6xYj4ZGY3J6/wDz/nalUyUKVIcgyDtBjjmlS0bL7LwuBpLt+wS7jA9Kr3wFOSeJ4OMzDv8AwU+5hlOW78HEdD0FVlkcgdyeke1C2gqKZEvSJOSAwh+wL47nIfpTtXaS0CSwc8N0B5hq7rFES/54n7cUG1+uMhMPlXXOCT79Iqibl0I4qJNfs2kpBZi/zmfT39mmgfiuvQLibiB1SYkguwH3PSn3lPly4PmcRgMOypPsaE3J8uQCAWn1/OrNVHZFO5Bfwyyi8/xE7xIzjygJnMfpVHxzwC2JQCEy7hyOhDyXIbNEPwjce5ctpTvdTsA556dh+davUeGj4ZUsMkgkEiCwdjEH1rh5/wBSM7XRfjcXpnk6dV8MbcKSJbn07Gqup1NxX/kuFjABPMMJPr9aI+N6YglQB3Jn1H8ml4egsVFOWIYHH9L9OT1nNdPFPKOQnJHF4lKxp1EgqUtIZwST1wQr9M/nKsJJllYaGc+hjPSr1y2owSCchkn2AAHH3ailjQFPR2yQ23DiDPoKpk30Jil2Zq/aSeCA3SfTsf5FDr9ngA+/+K1V3TgJBIcEMOQDPQCWD1SvaVKRkPBBLdHZon9KFhaM5cMAKePy/apNHqkNsuoBTwQGI9+tFdRpAVEx+fsBzkTQ7U6KGzn8/wCZrNqSpiqLW0UNUq2FOlW4dxx+p71NavWVfMDGCA/u9Q3NEXIZqiOiIyH/AJ/impNVbF2n0GNNrRbfaskEMQpR492p6/Fl5QpKSB80luH6fWgpsED6x/3UO4guPSP5iiovxgc/o0Gr/EJ2pAaE7SSNxUZJMsHJJOIoLqNWVZdRLZOGwAMfTpTLF0MxDjjt+4qW3ZB6Y6gfw01V2Ld9ECJkmOP5zRLwPUoRcBKN4ZTjoOpPPWaHXrajgY7vRn8H+Fm+spJ2oypXcYT9SH7OMkUJJNDwbTR6J+BrYQ6kIYKO4lvlRG0OQ0klwCw+labxjwu5q0XLazbSQXsXIKwOHGdpx74JrCJX/pzsuuhsMCSoGdu5PyjGIk++6/Dmos3Nq7QWATtUdzcKUCOHBDeaJzUZw2XhLRh0IuWFFF8Er3AqFwOktyGLEEg4+j0Qs6xNshSD8x2kST3LKEDqDWl/Hmj3ab4xH+7aISUmCUKUyesglJeW8xBrz/UWlW07SGcAsWwQTmQcgnM9KjKLkVjKnQX8T8P0l6ZtrJ3JWh8n+5PyscQxjjNVtN47c0hAvMpKgoBaH2kQ3TYeQJcjkVn/AIhSzP6Pw8RVu0oqcH5TBDOk+3T1psV6a/g1GsKbqRct3ErQ0ltpGMpnaXyXKcS8CGx4cVAliRiG+3p+9C9N4fdtf7umJStLHYFHiBtUWAjuekVc0/4pWlWy8Fs0FASqScMC09pouVr8AYJO2FrOmZmABGHHUxhiPT83onZuHLe5kuG+46f9VLYswCppEh+zgOO3HY09RBcMYdJdIgh5x+WWqMU7HbXQ/wCKBzb98/lSqD45/uT0lxj2pU9iUXF2ypBJL4ZpLdmhsRUF0szgqIDsAPlYOeHM5jjmivwgWDOWx7Hjp1oT4nfKAxAEsC7Nl2bHI/6o42DP4BviiyAUguY5YsWYYZqHXQGcl/MGB8rSwaAWyR1qdY2pUrcSzkmNzSQElwOQz9JJoZtSStJKyBgKkwThZyCeD1rqhHRzTlbIb6X6qSEkd+uGg9u9AdcPgpMw0dW4P3H0o58BKXCQZkup4YgCMct6ChfjGmcYeGMcDtLZx2p3sRAbwjUbllXxl23E7VKS4BLOE/N6d69NR43fRpVD4hum2HIUGCkKJO4pMqDAjqHea8q1aUI2bBO0hThsn8mArVfhbxIKQdNdIZaSlKzlpUEvwQsJIPbuam4Z7ZVTxeKoOanRpuWt6BBHqR780C8BAUpdofMGjoXLdg7t1LVY8M1dyzqBaSCUEMq2eoEntx9aIf8AtYt31XEgedKSHba6TD8vMZ5xUONKMtFeVPFWMStKFgLISVqYAlnnAdvpV3CVqQRHMkJPqlxAAqr4hoX2/EICXcpCiSomQIlnBLx1ipraSGSUWwOEDGS8EBmyOD966CJQtgqDKUCfkKpBEv6jj0xVS5ZYMr5ikFTpJctyTx0FGr9g5WUjoHccyDn7dOtUriAIDB3PJ+h/SuaTOiC+QPdtPHAcNP5Z/hqquz9+n69OaL3tO4di/WJfsPUScvVc2hwMwD1kc89KVMdoEmwklz+ZHd6gv2GDhJVBDN+X0+tF1adKobqfoCJEOKjOlZ9vuQ4/boadSJyiC1aF/wCmeRnv9Z+9UtT4fLAzljn7VpF2CT15JZ+Hzz7dq4NP8zj3JHp+X5GqKZN8Zk/9CXgZPE54rqtK2c9/8TWoPhzAumHAxBzHQ+37VErSh2YpnzEjsDBMYP5Uz5BFxGaVZA4n1NGLXiqbLJ07gAfMoHJAeJhyR7cVZu6IOQkwG+aPz4ihes0m1nDc/wCfSgp2M+OkFtF+Kr25KrxCgmBc2uQPTp7PXqP4f11q4AooG5ZKkptszgAEhILpgZ9niPHvA9B8VWxlKSJJT+/dq9X/AAbaVYSE3CSVHrhTkAOA5IjMRQ5JKqKccdppj/xl+J0p096yFDe2FuFAsGV2Yzn+n2rD6rU3LtlIuOV2+YHlGGh+cl8JPFbb/wBSvAk6jSXbzf7lpJUlSTJSACoFv6cn2jkVlvwTqLZCrVwOlaCkPEwQZH9oUPeowdxY3I6egLa05URyeA7zP3b3o/pdBbSxuKDpGBPXDSej8U86dKVKR8MhoLkkEuAzY+sRT0+Fm4SXGeFB35Ecz6SKDb96KKq0QpWVsiyjalsviBBdwIop4b4Sm0UmSDku/QkOMD+NS0dnYT5Q5GQoGRywaJZi2OeLVvVQznvLvJYkmXZ+DzM0jll0zJV2ERbYyQSmXAeZw4dvofSu2bgALjcTMROJ5A7OKgVeBCS7NEmZ6vDRXbQc9Bnq/p3x96ZSaFcbGpvoAYkg8vH/AOqVMXdWDEjsA33L0qawUHbKNrlg5yQzEnHOO2JFUfFlnaw2Ak8RgY9X6VEjWk3Cm4lVpAPz7g6jhIZRcw5cBndjl2a8T8MblbnZKgwEuZMkkKBcuGCWfm2BLNA26PKA854Jgezg9upmh2qCnZnBfcJMAAvuORAgNkVd06djICnIUQ58pOeH8zABmlgPflu26SSlnO7cmHBEF9zgj/OMWWiDB5TBgKLl4d2w7dIocsE/MA56Yefsxq14YXBQFJXtAPlDAAuzEB36v17UtSkhTbdwmBJeGLD5fUtWp2G1RnNboAcCe/6EVStWthGW5HI7jg1oVBaV+dISD/UogM+IcjrzwafqPCyUvBaQR92oNUbT7HabxIXUJ+Ir/cSwTdEOAYC++Z9uaL2tfcUj4d4MrAKYB7+4478tOXuaM2ySx4lMh+4l57gyKt/+53EABKULHQq2kPggK+Uw+azS79DFy/b4aDSLKWQlIkDLzPmZsQeomJFT3wAogbpHDlugnygQPvQjwrVXFgghWP8AjPbcPsKNp1Djdgs438dACBHP2qTlZXBpjDbKUcBzMxjI8pLj0+lVNjqLiOwIYmYHPM/5qyGMjg/rnkRimXre4FizEO/v0YERhjxU/oeiobASC6QOe89cs/68VWXbHw5LF3IYAciTkiWb7iiluyogslIAwSSGd5A+7x+dRixDdGAAgM/pMOWb60tUNf2DhbyTJzMSORUHwsM3ZmcP98mii9PMqSZ5DnnABYth+9cR4cTuIESXGeBxn1fnmltjUgcUjnrl37Y6Z+1RfDdI3dnIBGegkjD5w3WiCtIGkZE8A5Zj9R/IYUlOJDgMSMA/3GSWxTLYr0VbaiS5J29T2EpiY5L9akTpSSMAYJILvP6sPY1NduFJiRHmY8cljGc5zLNVc3X+ZszxHZv2p1XojtdEatOGjB6l+MFqB+K2ykzz/wBe1ENTqFwkJClTBUAwgwQAZO0M3X1qDxF1MUj+piVQwmdo6kct3FUxXhPPxl78PWtq7aUKSCeuIkv9O9ei+HXyyISl+Q7PADg8u/8A1XnvhlrddSpbqdyWbp6dftW+0i9iBtUSMiBDku6S4kDjr2AqXPRaDaRe8auPo7yMvZup7SlX0H2ryD8MeItwCHQZyGPB4BAZq9I/EeubSXnLvaKQ7nLD8iTXknhOhJRuSplMXjj6zUv8aWVv7o3Kq19Hq2tQlN0qSHMKDluM4hwxb1xSsahI2sEhtzpSTJMsUgySGIjDtiJ/DtEpWmtG6wOxLDLApH7k9ZobqvD3JKVszEF57F3eDz6PmtX5NMov2oNhSSJAfoRjkPPX1pwtkocMVEGAWBbu+G9Kz1zTK3ghTM7OefUnGf8A+jUirV0OBc83JJaRnlizYHU4rfpp+mz10GdVp0AZ4gqgc8iPqYihdvX717LFsKVytSmSOjsHw5bPu1UtbpyCpB827zLZW4l2h+AG475oZpxqrBeyUKSYe4mWEAbkkPESH9a6OPjik72/CE+SVrxGkvaXUPC7IERuXEUqFI/EWrAmyj2uFvZ0vSpal8IOS+Wa+3bKkouFZWSAyQdjY3bcHDu4Du0RUes04QGQgJcuIZR4gADpkcNOAFo1L+NuAYgEMTJ2thKSWh5UVDyjgvXValC1i4Qr4iNyQFggggbiNwD/AJ8jq9USYIKhuO0uQspV5WCFpOZkknoDnHNM1KflADlLsVHDgOUuDIcSQ/3o1CroQxWoblfKnaCxLup4kPkuQ/NK5pE7vOPMqEQRlnDjy7oJ4z2prQKAlrRJUq4pQSNrpQpBkBgoloZRU5Y9RT02zu8qX27ZYgEGGdhu4Mf5oorwoJIV5mOXDq4gecNJwTzy8L/Q7R/uGIIClblbnhIcEkyQP1as5gUAHqtC9xKgVEHKWQQAACFGHkjh4IxVhWlLHdJbL9iMj9qIL8MNtQyd3CZIMAEk4YQ3Y8QINTuSGXCX4hh5jJcERtL9Yg1nTMlQL+AQACjgvgMYjpyfYVDc0Qd2IftuILksAPQR07Ucvp8yXeXBLswYkRzj8qpqtuSCSUuHBcjPac4H1iloayta05BBU6QMOIjs7HrLPFIgB1rISAwmOmQXENHr6URcrZiC8Rk49OnH1eql4bflS7RyBEszv7/wig2cCkpw+0GQOv8AaCcM4JmarWFuXUGB+YOfKZ8pIgyz+/FWTuCR5Ugk5DgE/wAd47xVbRaVAWLit4Xw6THT0PY0MYsZNo7qtQUJ3HdGQHU4jA+tcRe3gZSSHZQYiHn0q3/plKVtCFFRkZGJJcFoj1wMGr+k8ISQle5agThiCC7OxYiTjsc0jhodT2DrOm3EAgJHXD4ePX8+tSXUhKSlIyMv79Mnv+lGTpnO0qQNuQDjkAZ9T2bpIfV2HUXUSYJbGR7F3y7M5qeDb2Pmq0DtsASACCOW4+tNNtxPT+RzVi8kJbKnyHgd2dsflXBaUCUsW2woSDxl/SmpIF2Urlkjq/c9Wz7VArTHJPozfz6VdJUpPmAfrn6cADPd67s7Dr3rVsPSAurssAwEw3f+H8qG6gFCiCGU4JILuACZ6c/ejmtt7mIYEGC7ORlqEeOL8ySUgpIUSPRhnrNV41RHlfRY8G8WTCixIwXkZ45BB+wrWWNaFoJBZwwnpz9gK83spFxg6QEwQxc/etfZvWzaVYtbiu3tVvMf0uoD/jNJzrQ3FLfYvxJq91g8wfsCP/19qC+BFwgCNxBc9v3IH1o/rdAVadQPzKIaZAhg3U5Pr2FWfB7G9aE7QkWwxIEE8pA4Dgd4pOGEYRS+Njcrcma1V4pt27Z27kulRLqYmZnPH7vVNdsqJ4EFkgAdJ+5jmnuYYOZLljl4cZ98NFQ7k2iENsKo2qWFblByrgPl/wBaW8nY9OKoejRJUN0bnDBwQzHkHknBmlqNAkGSoJPHTrLCuAkqgAbW25ckZJwGdo6PTrpCk+dTkguC6WTwxGGx+lbGvTZWNXYTuMO4MkkSzpLnLMr268Q3NGmApJDAj5iNo7GQWj61OUukqghRLElge/bPGJp1mwGBf55d3DMAce05plpCvZQXo2PyE991KiSbUZI7bR+oelRAS6RmChy/m2jDyWYuCRgZ5rlqwm0lRRcVbcysyFEcBOFHHERmo0XgD5UrMcMHDhmkPD+1TJtK3EvDmHyCOCAO7vOKaMmLKNk2lsBCgAfkJd0lnVJbJJ9HwGaoUp+K5BAbCJQSf7iEkKAhmIyJ4pl1Z2p2EAqUAp53MQAMZYRPGamt3vKN1xS3UQwBBZywUUQAO/Tjh07EaodZC/hJLDcU7kq3FHUmDLAdnipDc3FCFbiosQYZJaeGBh2cmasCwlw6VmSoHzEglxA4FD9doEkk/wBygSZUykBgsAlnSGhssXitoGx9hlbVJKlSpip/l5hQiQQwYCKpam4leU+YkOQNpLCHZiXL/bpV0jYxJPnYFwSQWeXPPXa+PaQhmJAKsu0AMWTuPywkfQlprLsL6BHh+i2EBlEFbHcVKJSypKi7SGALVet6S2gFKkpST/YpRTJwEgv6xn1arVqyLQKk/MxJBJU4JeSRIkjBYEdDXDfUkjakhw7qI2uyW3Kd2kgDse1ByYUkSJspAHlSYghg7iJEjDZ4qkrTgqcgD5SU73aJwG29y+Ppc/0qlSq4AyidqfMC5TBUpzJ4BAbHFQXEByQyQxkcdCHyIznFI7GVEK7KCkAgA+pIjAcpgsBwM0rFxJKhZU5Q4LebaVywMFUAFgeKh+Cp1JG0OX3B0icbiCSSQT/lhVlCGtttG0N1EJ2jAYY4DcxWetjd6GWlhKt6ACvd5iCQANrM7y/SKk+KpT+VJDgl2MAgt6BVQrUJgAHhOQxhwX4H5VCq3C9iQ4w52h2HJE5HvIpbd1Y2Me6Em8fMZ8pLEsY6uDj1mR2NB9SsBn3KURgJAZjyewI9fajNyyQ+1BCQAFEOokH+oSNoAgu+PpXR4cD8i2yxUGLHBnGW4ImnjpbEe3oFoUCWcCccsM/L060jYlgD1y/owGDxVr/RqDna4JYmBwWbn61xFtR3FbBvKxSxHzcg+hb8qZJMVyaKC1DDndjH0Pp7VXOrGTPBgj1M4/zRqFsSnckjsz9Pd84gVNqEQQmDMtBAZ2eOaOCB+owHa024hYMcMHf9mn7UI/EWg8hI/pO4xPf1rRoBBBAYNh2dweJDO2PamajR/EdOCzYhzBzh8e1OpKIji5M878B0hWqDlY/Mk/lW78H8FKbirqiQlQcBoyJMOelTeA/htFlUEKUkv9Xz+XvWi+LIADZBh8u7YHWo8nKvCnFxNdg/W6ZK0lBKVJdwZDjpiZJf0qfRaa3bKUoSEgP34cZeJMd6ltpKViB8MiCXLODlILD65pwYHDgkhuj8988vFSxfyWyQy6DlBGdqUs3GWZgGh+9dRqXKSpIJcZL9ZfjLU8Hdh+AHLw8OcGuWkBJcwHYw3IxRS9Bfhwg8sHL5cEdIdoanqtkAggKBLzOePK5611dsKBLw7ktnPWa4kszgS8Yfu3UcGtibIf8ABClJCAEjAH9I5eciPvTUp+acZLekhv3pXTiZ6s2eo9KkuI/pOXy5jtjH70fQWVhqGwHHBKQX+1KnC2OB9X/Q0q2wfj8E+qtblhSSzDaryg7nlnz/AN11a1nb8PbsLglT9HBAHrilSqj7QnjHaBKtltly0EOAx9ZmDLmoPhGykrtvuSnaCVKLuN0gllE5c+kUqVFdgZJpL6lWhtUEFW1gxLOAYDsAWw5zRJKFEFRB3O3zeocECHPFKlWA9Fe8ohUnDkuHdnDxjKeOK7vKC5SQCWHnJYu4frBHv0pUq16MlsfetjzBW508v6FwH749qpLtm7/5gdqT5Uu4PryHIBYRSpUr0MmXdOp0rR0UUzLu2fV/tXLIFw+VTJTkNkgu/alSooD1ZWWqHwlRIgOQxLiS0tUV/QqWCAtYfdIZw8OHLgtyDXKVDpjPonKAAEJksA7CWEEj0f3frUYsvAU4UcMweXPX612lSD+Ed20VFlF3GOMx+8xUnw2fchyjG1gSMNlhPMYNKlTUK2S2LCfMlJeSZ4LPD/lNQ6hLkApAUfmIb/iGNKlTXQoNGjKGS7k+bcQHIk8fqeKtabQ/EB3YDmZxn/HrSpVlJmcUErOltpyywHghufKY7N+tNUEEqAAAbM9G9felSpXJt0xlFJDh4eR5y0wRDmY4bL9KbbttxHLYgZ70qVLKKDCTZFqilg8egb0xTTaGX+0cMevJpUq1Kg27ObQX6jH5Dt1riQTB3QJds9IP6UqVZbM9ENhLnaSAx6HuQIzUqFAhy7s7RE/t3pUqYX0jZycGROHDdGjpXVXQn+mImHbg/Wu0qYUhXo0kk7RM5NKlSobN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66307" y="594525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Homopolisaharidi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323752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331" y="4185356"/>
            <a:ext cx="53340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RS" dirty="0">
                <a:latin typeface="Times New Roman" pitchFamily="18" charset="0"/>
                <a:cs typeface="Times New Roman" pitchFamily="18" charset="0"/>
              </a:rPr>
              <a:t>Biljne smole i sluzi</a:t>
            </a:r>
            <a:endParaRPr lang="sr-Cyrl-R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Luče se prilikom oštećenja biljke</a:t>
            </a:r>
            <a:endParaRPr lang="sr-Cyrl-R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Pored heksoza sadrže i glukuronsku i galakturonsku kiselinu pa se svrstavaju u pektinke uronide</a:t>
            </a:r>
            <a:endParaRPr lang="sr-Cyrl-R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Najpoznatija je arapska smola ili gumiarabika koja se koristi kao lepilo, punioc vodenih boja, mastila u medicini itd.</a:t>
            </a:r>
            <a:endParaRPr lang="sr-Cyrl-R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Sastav 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D-Ara:D-Ram:D-Gal:D-glukuronska = 3:1:1:1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6307" y="594525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Heteropolisaharidi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542747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Mukopolisaharidi</a:t>
            </a:r>
            <a:endParaRPr lang="sr-Cyrl-R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To su polisaharid-proteini gdje šećeri predstavljaju prostetičnu grupu </a:t>
            </a:r>
            <a:endParaRPr lang="sr-Cyrl-RS" sz="1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Heparin</a:t>
            </a:r>
            <a:endParaRPr lang="sr-Cyrl-RS" sz="1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Hijaluronska kiselina</a:t>
            </a:r>
            <a:endParaRPr lang="sr-Cyrl-RS" sz="1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Hondroitin-sulfat</a:t>
            </a:r>
          </a:p>
          <a:p>
            <a:pPr lvl="1">
              <a:buFont typeface="Wingdings" pitchFamily="2" charset="2"/>
              <a:buChar char="q"/>
            </a:pP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Dermatin-sulfat</a:t>
            </a:r>
            <a:endParaRPr lang="sr-Cyrl-RS" sz="1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Glikoproteini krvne plazme</a:t>
            </a:r>
            <a:endParaRPr lang="sr-Cyrl-RS" sz="1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sr-Latn-RS" sz="1800" dirty="0">
                <a:latin typeface="Times New Roman" pitchFamily="18" charset="0"/>
                <a:cs typeface="Times New Roman" pitchFamily="18" charset="0"/>
              </a:rPr>
              <a:t>Glikoproteini krvnih grupa</a:t>
            </a:r>
            <a:endParaRPr lang="sr-Cyrl-RS" sz="1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sr-Cyrl-R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2D54-09D8-410A-B0E0-BFB3FCE3AFA7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66307" y="594525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Heteropolisaharidi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72972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1" y="756107"/>
            <a:ext cx="5715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144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r-Latn-RS" dirty="0">
                <a:latin typeface="Times New Roman" pitchFamily="18" charset="0"/>
                <a:cs typeface="Times New Roman" pitchFamily="18" charset="0"/>
              </a:rPr>
              <a:t>Heparin</a:t>
            </a:r>
            <a:endParaRPr lang="sr-Cyrl-RS" dirty="0">
              <a:latin typeface="Times New Roman" pitchFamily="18" charset="0"/>
              <a:cs typeface="Times New Roman" pitchFamily="18" charset="0"/>
            </a:endParaRPr>
          </a:p>
          <a:p>
            <a:pPr indent="3175"/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Životinjski polisaharid</a:t>
            </a:r>
            <a:endParaRPr lang="sr-Cyrl-RS" sz="2000" dirty="0">
              <a:latin typeface="Times New Roman" pitchFamily="18" charset="0"/>
              <a:cs typeface="Times New Roman" pitchFamily="18" charset="0"/>
            </a:endParaRPr>
          </a:p>
          <a:p>
            <a:pPr indent="3175"/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Ima ga u jetri, slezini, plućima, štitnoj žlijezdi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3175"/>
            <a:r>
              <a:rPr lang="sr-Latn-R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medicini se koristi kao antikoagulant</a:t>
            </a:r>
            <a:endParaRPr lang="sr-Cyrl-R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175"/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Sastoji se od D-glukozamina i 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D-glukuronske kiseline povezanih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glikozidnom vezom</a:t>
            </a:r>
            <a:endParaRPr lang="sr-Cyrl-RS" sz="2000" dirty="0">
              <a:latin typeface="Times New Roman" pitchFamily="18" charset="0"/>
              <a:cs typeface="Times New Roman" pitchFamily="18" charset="0"/>
            </a:endParaRPr>
          </a:p>
          <a:p>
            <a:pPr indent="3175"/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disaharidnih jedinica</a:t>
            </a:r>
            <a:endParaRPr lang="sr-Cyrl-RS" sz="2000" dirty="0">
              <a:latin typeface="Times New Roman" pitchFamily="18" charset="0"/>
              <a:cs typeface="Times New Roman" pitchFamily="18" charset="0"/>
            </a:endParaRPr>
          </a:p>
          <a:p>
            <a:pPr indent="3175"/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Položaj 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С-2 </a:t>
            </a: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glukuronske kiseline supstituisan sumpornom kiselinom</a:t>
            </a:r>
            <a:endParaRPr lang="sr-Cyrl-RS" sz="2000" dirty="0">
              <a:latin typeface="Times New Roman" pitchFamily="18" charset="0"/>
              <a:cs typeface="Times New Roman" pitchFamily="18" charset="0"/>
            </a:endParaRPr>
          </a:p>
          <a:p>
            <a:pPr indent="3175"/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Položaji 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С-2 </a:t>
            </a: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 С-6 </a:t>
            </a: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glukozamina supstituisani sumpornom kiselinom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sr-Cyrl-RS" sz="2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sr-Cyrl-R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88066" name="Picture 2" descr="https://encrypted-tbn0.gstatic.com/images?q=tbn:ANd9GcRyKCqyaMP_nMF8zJQqclJq9zoh71Gr5StL0X-HYk-F2DwzdfGaX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7644" y="4327551"/>
            <a:ext cx="5056450" cy="2286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66307" y="594525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Heteropolisaharidi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6" name="AutoShape 4" descr="Image result for heparin 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3959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Latn-RS" dirty="0">
                <a:latin typeface="Times New Roman" pitchFamily="18" charset="0"/>
                <a:cs typeface="Times New Roman" pitchFamily="18" charset="0"/>
              </a:rPr>
              <a:t>Hijaluronska kiselina</a:t>
            </a:r>
            <a:endParaRPr lang="sr-Cyrl-R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Nalazi se u vezivnom tkivu, hrskavici, staklastom tijelu oka ...</a:t>
            </a:r>
          </a:p>
          <a:p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Polimer je disaharida koji se sastoji od </a:t>
            </a:r>
            <a:endParaRPr lang="sr-Cyrl-R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D-glukuronske kiseline i </a:t>
            </a:r>
            <a:r>
              <a:rPr lang="sr-Latn-RS" sz="20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-Ac-glukozamina međusobno povezanih </a:t>
            </a:r>
            <a:endParaRPr lang="sr-Cyrl-R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glukozidnom vezom</a:t>
            </a:r>
            <a:endParaRPr lang="sr-Cyrl-R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Koristi se u kozmetičkoj industriji </a:t>
            </a:r>
            <a:endParaRPr lang="sr-Cyrl-R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2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sr-Cyrl-R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6307" y="594525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Heteropolisaharidi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0" y="4800600"/>
            <a:ext cx="402336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72367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Latn-RS" dirty="0">
                <a:latin typeface="Times New Roman" pitchFamily="18" charset="0"/>
                <a:cs typeface="Times New Roman" pitchFamily="18" charset="0"/>
              </a:rPr>
              <a:t>Hijaluronska kiselina</a:t>
            </a:r>
            <a:endParaRPr lang="sr-Cyrl-R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Nalazi se u vezivnom tkivu, hrskavici, staklastom tijelu oka ...</a:t>
            </a:r>
          </a:p>
          <a:p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Polimer je disaharida koji se sastoji od </a:t>
            </a:r>
            <a:endParaRPr lang="sr-Cyrl-R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D-glukuronske kiseline i </a:t>
            </a:r>
            <a:r>
              <a:rPr lang="sr-Latn-RS" sz="20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-Ac-glukozamina međusobno povezanih </a:t>
            </a:r>
            <a:endParaRPr lang="sr-Cyrl-R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glukozidnom vezom</a:t>
            </a:r>
            <a:endParaRPr lang="sr-Cyrl-R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Koristi se u kozmetičkoj industriji </a:t>
            </a:r>
            <a:endParaRPr lang="sr-Cyrl-R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2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sr-Cyrl-R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183298" name="Picture 2" descr="Резултат слика за hrskav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011010"/>
            <a:ext cx="3962400" cy="257996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66307" y="594525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RS" dirty="0">
                <a:solidFill>
                  <a:srgbClr val="91CE55"/>
                </a:solidFill>
                <a:latin typeface="Roboto Black"/>
                <a:cs typeface="Roboto Black"/>
              </a:rPr>
              <a:t>Heteropolisaharidi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8310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6315" y="464465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en-US" dirty="0" err="1">
                <a:solidFill>
                  <a:srgbClr val="91CE55"/>
                </a:solidFill>
                <a:latin typeface="Roboto Black"/>
                <a:cs typeface="Roboto Black"/>
              </a:rPr>
              <a:t>Monosaharidi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Struktura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 i op</a:t>
            </a:r>
            <a:r>
              <a:rPr lang="sr-Latn-RS" dirty="0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šte karakteristike</a:t>
            </a:r>
            <a:endParaRPr lang="az-Cyrl-AZ" dirty="0">
              <a:solidFill>
                <a:schemeClr val="bg1">
                  <a:lumMod val="65000"/>
                </a:schemeClr>
              </a:solidFill>
              <a:latin typeface="Roboto Black"/>
              <a:cs typeface="Roboto Black"/>
            </a:endParaRPr>
          </a:p>
        </p:txBody>
      </p:sp>
      <p:pic>
        <p:nvPicPr>
          <p:cNvPr id="16" name="Picture 3" descr="C:\Users\Milan\Desktop\aldos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1054717"/>
            <a:ext cx="6934200" cy="544448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0429" y="1170843"/>
            <a:ext cx="1064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aldotrioze</a:t>
            </a:r>
            <a:endParaRPr lang="en-US" sz="1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73866"/>
            <a:ext cx="1163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aldotetroze</a:t>
            </a:r>
            <a:endParaRPr lang="en-US" sz="1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816866"/>
            <a:ext cx="1234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aldopentoze</a:t>
            </a:r>
            <a:endParaRPr lang="en-US" sz="1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5188466"/>
            <a:ext cx="124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aldoheksoze</a:t>
            </a:r>
            <a:endParaRPr lang="en-US" sz="1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04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6315" y="464465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en-US" dirty="0" err="1">
                <a:solidFill>
                  <a:srgbClr val="91CE55"/>
                </a:solidFill>
                <a:latin typeface="Roboto Black"/>
                <a:cs typeface="Roboto Black"/>
              </a:rPr>
              <a:t>Monosaharidi</a:t>
            </a:r>
            <a:endParaRPr lang="en-US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Struktura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 i op</a:t>
            </a:r>
            <a:r>
              <a:rPr lang="sr-Latn-RS" dirty="0">
                <a:solidFill>
                  <a:schemeClr val="bg1">
                    <a:lumMod val="65000"/>
                  </a:schemeClr>
                </a:solidFill>
                <a:latin typeface="Roboto Black"/>
                <a:cs typeface="Roboto Black"/>
              </a:rPr>
              <a:t>šte karakteristike</a:t>
            </a:r>
            <a:endParaRPr lang="az-Cyrl-AZ" dirty="0">
              <a:solidFill>
                <a:schemeClr val="bg1">
                  <a:lumMod val="65000"/>
                </a:schemeClr>
              </a:solidFill>
              <a:latin typeface="Roboto Black"/>
              <a:cs typeface="Roboto Blac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429" y="1170843"/>
            <a:ext cx="1064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ketotrioze</a:t>
            </a:r>
            <a:endParaRPr lang="en-US" sz="1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73866"/>
            <a:ext cx="1163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ketotetroze</a:t>
            </a:r>
            <a:endParaRPr lang="en-US" sz="1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816866"/>
            <a:ext cx="1234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ketopentoze</a:t>
            </a:r>
            <a:endParaRPr lang="en-US" sz="1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418" y="5527020"/>
            <a:ext cx="124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ketoheksoze</a:t>
            </a:r>
            <a:endParaRPr lang="en-US" sz="1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3" descr="C:\Users\Milan\Desktop\cetos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206500"/>
            <a:ext cx="3336925" cy="5422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267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4628</TotalTime>
  <Words>2055</Words>
  <Application>Microsoft Office PowerPoint</Application>
  <PresentationFormat>On-screen Show (4:3)</PresentationFormat>
  <Paragraphs>583</Paragraphs>
  <Slides>77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7" baseType="lpstr">
      <vt:lpstr>Arial</vt:lpstr>
      <vt:lpstr>Calibri</vt:lpstr>
      <vt:lpstr>Open Sans</vt:lpstr>
      <vt:lpstr>Open Sans Semibold</vt:lpstr>
      <vt:lpstr>Roboto</vt:lpstr>
      <vt:lpstr>Roboto Black</vt:lpstr>
      <vt:lpstr>Times New Roman</vt:lpstr>
      <vt:lpstr>Wingdings</vt:lpstr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Milica</dc:creator>
  <cp:lastModifiedBy>Milica</cp:lastModifiedBy>
  <cp:revision>135</cp:revision>
  <dcterms:created xsi:type="dcterms:W3CDTF">2006-08-16T00:00:00Z</dcterms:created>
  <dcterms:modified xsi:type="dcterms:W3CDTF">2025-12-03T06:44:31Z</dcterms:modified>
</cp:coreProperties>
</file>