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6" r:id="rId20"/>
    <p:sldId id="274" r:id="rId21"/>
    <p:sldId id="276" r:id="rId22"/>
    <p:sldId id="277" r:id="rId23"/>
    <p:sldId id="278" r:id="rId24"/>
    <p:sldId id="280" r:id="rId25"/>
    <p:sldId id="282" r:id="rId26"/>
    <p:sldId id="283" r:id="rId27"/>
    <p:sldId id="307" r:id="rId28"/>
    <p:sldId id="308" r:id="rId29"/>
    <p:sldId id="284" r:id="rId30"/>
    <p:sldId id="285" r:id="rId31"/>
    <p:sldId id="309" r:id="rId32"/>
    <p:sldId id="310" r:id="rId33"/>
    <p:sldId id="286" r:id="rId34"/>
    <p:sldId id="311" r:id="rId35"/>
    <p:sldId id="312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14" r:id="rId49"/>
    <p:sldId id="299" r:id="rId50"/>
    <p:sldId id="313" r:id="rId51"/>
    <p:sldId id="300" r:id="rId52"/>
    <p:sldId id="301" r:id="rId53"/>
    <p:sldId id="302" r:id="rId54"/>
    <p:sldId id="303" r:id="rId55"/>
    <p:sldId id="304" r:id="rId56"/>
    <p:sldId id="30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8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9FBC-DA1A-4722-BA20-2E83BD70C7A1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D411D-6D30-4696-861B-96D75AF15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9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3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1D7AD-1767-4182-AB3F-E3E00BE83C9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9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3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3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3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3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3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3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9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9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D571C-AB3A-487A-A38F-6DA23C7BB66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2.emf"/><Relationship Id="rId7" Type="http://schemas.openxmlformats.org/officeDocument/2006/relationships/oleObject" Target="../embeddings/oleObject6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3.emf"/><Relationship Id="rId10" Type="http://schemas.openxmlformats.org/officeDocument/2006/relationships/image" Target="../media/image35.e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6.emf"/><Relationship Id="rId7" Type="http://schemas.openxmlformats.org/officeDocument/2006/relationships/image" Target="../media/image37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emf"/><Relationship Id="rId11" Type="http://schemas.openxmlformats.org/officeDocument/2006/relationships/image" Target="../media/image65.png"/><Relationship Id="rId5" Type="http://schemas.openxmlformats.org/officeDocument/2006/relationships/image" Target="../media/image59.emf"/><Relationship Id="rId10" Type="http://schemas.openxmlformats.org/officeDocument/2006/relationships/image" Target="../media/image64.png"/><Relationship Id="rId4" Type="http://schemas.openxmlformats.org/officeDocument/2006/relationships/image" Target="../media/image58.emf"/><Relationship Id="rId9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71.emf"/><Relationship Id="rId3" Type="http://schemas.openxmlformats.org/officeDocument/2006/relationships/image" Target="../media/image66.emf"/><Relationship Id="rId7" Type="http://schemas.openxmlformats.org/officeDocument/2006/relationships/image" Target="../media/image68.e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70.emf"/><Relationship Id="rId5" Type="http://schemas.openxmlformats.org/officeDocument/2006/relationships/image" Target="../media/image67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6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72.emf"/><Relationship Id="rId7" Type="http://schemas.openxmlformats.org/officeDocument/2006/relationships/image" Target="../media/image74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73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7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hyperlink" Target="http://www.fabfoodpix.com/frames.asp?display=full&amp;code=F000139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2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80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79.emf"/><Relationship Id="rId4" Type="http://schemas.openxmlformats.org/officeDocument/2006/relationships/oleObject" Target="../embeddings/oleObject3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emf"/><Relationship Id="rId4" Type="http://schemas.openxmlformats.org/officeDocument/2006/relationships/oleObject" Target="../embeddings/oleObject3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0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89.emf"/><Relationship Id="rId4" Type="http://schemas.openxmlformats.org/officeDocument/2006/relationships/oleObject" Target="../embeddings/oleObject3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92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9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emf"/><Relationship Id="rId4" Type="http://schemas.openxmlformats.org/officeDocument/2006/relationships/oleObject" Target="../embeddings/oleObject4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7" Type="http://schemas.openxmlformats.org/officeDocument/2006/relationships/image" Target="../media/image103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102.emf"/><Relationship Id="rId4" Type="http://schemas.openxmlformats.org/officeDocument/2006/relationships/oleObject" Target="../embeddings/oleObject4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emf"/><Relationship Id="rId4" Type="http://schemas.openxmlformats.org/officeDocument/2006/relationships/oleObject" Target="../embeddings/oleObject4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36993" y="1524000"/>
            <a:ext cx="2870015" cy="3714680"/>
          </a:xfrm>
          <a:prstGeom prst="rect">
            <a:avLst/>
          </a:prstGeom>
          <a:solidFill>
            <a:srgbClr val="91CE55">
              <a:alpha val="8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84738" y="2776642"/>
            <a:ext cx="2574523" cy="1304716"/>
          </a:xfrm>
          <a:prstGeom prst="rect">
            <a:avLst/>
          </a:prstGeom>
          <a:noFill/>
          <a:effectLst/>
        </p:spPr>
        <p:txBody>
          <a:bodyPr wrap="square" lIns="45720" tIns="22860" rIns="45720" bIns="2286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sr-Latn-ME" sz="8000" dirty="0">
                <a:solidFill>
                  <a:prstClr val="white"/>
                </a:solidFill>
                <a:latin typeface="Roboto Black"/>
                <a:cs typeface="Roboto Black"/>
              </a:rPr>
              <a:t>c</a:t>
            </a:r>
            <a:endParaRPr lang="en-US" sz="8000" dirty="0">
              <a:solidFill>
                <a:prstClr val="white"/>
              </a:solidFill>
              <a:latin typeface="Roboto Black"/>
              <a:cs typeface="Roboto Black"/>
            </a:endParaRPr>
          </a:p>
          <a:p>
            <a:pPr>
              <a:lnSpc>
                <a:spcPct val="80000"/>
              </a:lnSpc>
            </a:pPr>
            <a:endParaRPr lang="en-US" sz="2200" b="1" dirty="0">
              <a:solidFill>
                <a:prstClr val="white"/>
              </a:solidFill>
              <a:latin typeface="Roboto Black"/>
              <a:ea typeface="Roboto" panose="02000000000000000000" pitchFamily="2" charset="0"/>
              <a:cs typeface="Roboto Black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77575" y="1768790"/>
            <a:ext cx="3371465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Atomi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imaju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tendenciju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da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dobijaju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gube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ili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dele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elektrone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sve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dok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ih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ne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okruži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osam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valentnih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elektrona</a:t>
            </a:r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1747241"/>
            <a:ext cx="3678216" cy="621713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</a:ln>
          <a:effectLst/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486336" y="1747241"/>
            <a:ext cx="637864" cy="621713"/>
            <a:chOff x="1258088" y="7875662"/>
            <a:chExt cx="1275728" cy="1243426"/>
          </a:xfrm>
        </p:grpSpPr>
        <p:sp>
          <p:nvSpPr>
            <p:cNvPr id="19" name="Rectangle 18"/>
            <p:cNvSpPr/>
            <p:nvPr/>
          </p:nvSpPr>
          <p:spPr>
            <a:xfrm>
              <a:off x="1274928" y="7875662"/>
              <a:ext cx="1258888" cy="1243426"/>
            </a:xfrm>
            <a:prstGeom prst="rect">
              <a:avLst/>
            </a:prstGeom>
            <a:solidFill>
              <a:srgbClr val="91CE55"/>
            </a:solidFill>
            <a:ln w="28575" cap="flat" cmpd="sng" algn="ctr">
              <a:solidFill>
                <a:srgbClr val="91CE5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58088" y="8174210"/>
              <a:ext cx="12749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</a:t>
              </a:r>
              <a:endPara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562" y="496057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HEMIJSKE VEZE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971800" y="2368954"/>
            <a:ext cx="1600200" cy="1212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569854" y="2368954"/>
            <a:ext cx="1524000" cy="121244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3657600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JONSKA VEZA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2753" y="3657600"/>
            <a:ext cx="3490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KOVALENTNA VEZA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27" name="Rectangle 2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6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564356" y="3848100"/>
            <a:ext cx="3748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 sz="2800" b="1" baseline="-25000" dirty="0"/>
              <a:t>11</a:t>
            </a:r>
            <a:r>
              <a:rPr lang="sl-SI" sz="2800" b="1" dirty="0">
                <a:cs typeface="Times New Roman" pitchFamily="18" charset="0"/>
              </a:rPr>
              <a:t>Na  1s</a:t>
            </a:r>
            <a:r>
              <a:rPr lang="sl-SI" sz="2800" b="1" baseline="30000" dirty="0">
                <a:cs typeface="Times New Roman" pitchFamily="18" charset="0"/>
              </a:rPr>
              <a:t>2</a:t>
            </a:r>
            <a:r>
              <a:rPr lang="sl-SI" sz="2800" b="1" dirty="0">
                <a:cs typeface="Times New Roman" pitchFamily="18" charset="0"/>
              </a:rPr>
              <a:t>  2s</a:t>
            </a:r>
            <a:r>
              <a:rPr lang="sl-SI" sz="2800" b="1" baseline="30000" dirty="0">
                <a:cs typeface="Times New Roman" pitchFamily="18" charset="0"/>
              </a:rPr>
              <a:t>2</a:t>
            </a:r>
            <a:r>
              <a:rPr lang="sl-SI" sz="2800" b="1" dirty="0">
                <a:cs typeface="Times New Roman" pitchFamily="18" charset="0"/>
              </a:rPr>
              <a:t> 2p</a:t>
            </a:r>
            <a:r>
              <a:rPr lang="sl-SI" sz="2800" b="1" baseline="30000" dirty="0">
                <a:cs typeface="Times New Roman" pitchFamily="18" charset="0"/>
              </a:rPr>
              <a:t>6</a:t>
            </a:r>
            <a:r>
              <a:rPr lang="sl-SI" sz="2800" b="1" dirty="0">
                <a:cs typeface="Times New Roman" pitchFamily="18" charset="0"/>
              </a:rPr>
              <a:t> 3s</a:t>
            </a:r>
            <a:r>
              <a:rPr lang="sl-SI" sz="2800" b="1" baseline="30000" dirty="0">
                <a:cs typeface="Times New Roman" pitchFamily="18" charset="0"/>
              </a:rPr>
              <a:t>1</a:t>
            </a:r>
            <a:endParaRPr lang="en-US" sz="2800" b="1" baseline="30000" dirty="0">
              <a:cs typeface="Times New Roman" pitchFamily="18" charset="0"/>
            </a:endParaRPr>
          </a:p>
        </p:txBody>
      </p:sp>
      <p:sp>
        <p:nvSpPr>
          <p:cNvPr id="18435" name="AutoShape 7"/>
          <p:cNvSpPr>
            <a:spLocks/>
          </p:cNvSpPr>
          <p:nvPr/>
        </p:nvSpPr>
        <p:spPr bwMode="auto">
          <a:xfrm rot="-5400000">
            <a:off x="2059780" y="3652836"/>
            <a:ext cx="341313" cy="1600200"/>
          </a:xfrm>
          <a:prstGeom prst="leftBrace">
            <a:avLst>
              <a:gd name="adj1" fmla="val 39070"/>
              <a:gd name="adj2" fmla="val 50000"/>
            </a:avLst>
          </a:prstGeom>
          <a:ln>
            <a:solidFill>
              <a:schemeClr val="accent3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436" name="Oval 8"/>
          <p:cNvSpPr>
            <a:spLocks noChangeArrowheads="1"/>
          </p:cNvSpPr>
          <p:nvPr/>
        </p:nvSpPr>
        <p:spPr bwMode="auto">
          <a:xfrm>
            <a:off x="3058078" y="3767137"/>
            <a:ext cx="685800" cy="685800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99FF33"/>
              </a:solidFill>
            </a:endParaRP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927651" y="4700346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sz="2000" b="1" dirty="0"/>
              <a:t>unutrašnji elektroni</a:t>
            </a:r>
            <a:endParaRPr lang="en-US" sz="2000" b="1" dirty="0"/>
          </a:p>
        </p:txBody>
      </p:sp>
      <p:cxnSp>
        <p:nvCxnSpPr>
          <p:cNvPr id="18438" name="Straight Arrow Connector 6"/>
          <p:cNvCxnSpPr>
            <a:cxnSpLocks noChangeShapeType="1"/>
          </p:cNvCxnSpPr>
          <p:nvPr/>
        </p:nvCxnSpPr>
        <p:spPr bwMode="auto">
          <a:xfrm>
            <a:off x="3863009" y="4122011"/>
            <a:ext cx="609600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2067478" y="3365255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sz="2000" b="1" dirty="0">
                <a:solidFill>
                  <a:schemeClr val="accent3">
                    <a:lumMod val="50000"/>
                  </a:schemeClr>
                </a:solidFill>
              </a:rPr>
              <a:t>valentni elektroni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629838" y="3860073"/>
            <a:ext cx="3334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Na</a:t>
            </a:r>
            <a:r>
              <a:rPr lang="sl-SI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+</a:t>
            </a:r>
            <a:r>
              <a:rPr lang="sl-SI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1s</a:t>
            </a:r>
            <a:r>
              <a:rPr lang="sl-SI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sl-SI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2s</a:t>
            </a:r>
            <a:r>
              <a:rPr lang="sl-SI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sl-SI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2p</a:t>
            </a:r>
            <a:r>
              <a:rPr lang="sl-SI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6 </a:t>
            </a:r>
            <a:r>
              <a:rPr lang="sl-SI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+ e</a:t>
            </a:r>
            <a:r>
              <a:rPr lang="sl-SI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-</a:t>
            </a:r>
            <a:r>
              <a:rPr lang="sl-SI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441" name="AutoShape 7"/>
          <p:cNvSpPr>
            <a:spLocks/>
          </p:cNvSpPr>
          <p:nvPr/>
        </p:nvSpPr>
        <p:spPr bwMode="auto">
          <a:xfrm rot="-5400000">
            <a:off x="6024736" y="3715266"/>
            <a:ext cx="341313" cy="1600200"/>
          </a:xfrm>
          <a:prstGeom prst="leftBrace">
            <a:avLst>
              <a:gd name="adj1" fmla="val 39070"/>
              <a:gd name="adj2" fmla="val 50000"/>
            </a:avLst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5634832" y="4700346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r-Latn-CS" sz="3200" b="1" baseline="-25000" dirty="0"/>
              <a:t>10</a:t>
            </a:r>
            <a:r>
              <a:rPr lang="sr-Latn-CS" sz="3200" b="1" dirty="0"/>
              <a:t>Ne</a:t>
            </a:r>
            <a:endParaRPr lang="en-US" sz="3200" b="1" dirty="0"/>
          </a:p>
        </p:txBody>
      </p:sp>
      <p:sp>
        <p:nvSpPr>
          <p:cNvPr id="18443" name="Rectangle 6"/>
          <p:cNvSpPr>
            <a:spLocks noChangeArrowheads="1"/>
          </p:cNvSpPr>
          <p:nvPr/>
        </p:nvSpPr>
        <p:spPr bwMode="auto">
          <a:xfrm>
            <a:off x="169861" y="5486400"/>
            <a:ext cx="354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 sz="2400" b="1" baseline="-25000" dirty="0"/>
              <a:t>17</a:t>
            </a:r>
            <a:r>
              <a:rPr lang="sl-SI" sz="2400" b="1" dirty="0">
                <a:cs typeface="Times New Roman" pitchFamily="18" charset="0"/>
              </a:rPr>
              <a:t>Cl  1s</a:t>
            </a:r>
            <a:r>
              <a:rPr lang="sl-SI" sz="2400" b="1" baseline="30000" dirty="0">
                <a:cs typeface="Times New Roman" pitchFamily="18" charset="0"/>
              </a:rPr>
              <a:t>2</a:t>
            </a:r>
            <a:r>
              <a:rPr lang="sl-SI" sz="2400" b="1" dirty="0">
                <a:cs typeface="Times New Roman" pitchFamily="18" charset="0"/>
              </a:rPr>
              <a:t>  2s</a:t>
            </a:r>
            <a:r>
              <a:rPr lang="sl-SI" sz="2400" b="1" baseline="30000" dirty="0">
                <a:cs typeface="Times New Roman" pitchFamily="18" charset="0"/>
              </a:rPr>
              <a:t>2</a:t>
            </a:r>
            <a:r>
              <a:rPr lang="sl-SI" sz="2400" b="1" dirty="0">
                <a:cs typeface="Times New Roman" pitchFamily="18" charset="0"/>
              </a:rPr>
              <a:t> 2p</a:t>
            </a:r>
            <a:r>
              <a:rPr lang="sl-SI" sz="2400" b="1" baseline="30000" dirty="0">
                <a:cs typeface="Times New Roman" pitchFamily="18" charset="0"/>
              </a:rPr>
              <a:t>6</a:t>
            </a:r>
            <a:r>
              <a:rPr lang="sl-SI" sz="2400" b="1" dirty="0">
                <a:cs typeface="Times New Roman" pitchFamily="18" charset="0"/>
              </a:rPr>
              <a:t> 3s</a:t>
            </a:r>
            <a:r>
              <a:rPr lang="sl-SI" sz="2400" b="1" baseline="30000" dirty="0">
                <a:cs typeface="Times New Roman" pitchFamily="18" charset="0"/>
              </a:rPr>
              <a:t>2</a:t>
            </a:r>
            <a:r>
              <a:rPr lang="sl-SI" sz="2400" b="1" dirty="0">
                <a:cs typeface="Times New Roman" pitchFamily="18" charset="0"/>
              </a:rPr>
              <a:t>3p</a:t>
            </a:r>
            <a:r>
              <a:rPr lang="sl-SI" sz="2400" b="1" baseline="30000" dirty="0">
                <a:cs typeface="Times New Roman" pitchFamily="18" charset="0"/>
              </a:rPr>
              <a:t>5</a:t>
            </a:r>
            <a:endParaRPr lang="en-US" sz="2400" b="1" baseline="30000" dirty="0">
              <a:cs typeface="Times New Roman" pitchFamily="18" charset="0"/>
            </a:endParaRPr>
          </a:p>
          <a:p>
            <a:endParaRPr lang="en-US" sz="2400" b="1" baseline="30000" dirty="0">
              <a:solidFill>
                <a:srgbClr val="99FF33"/>
              </a:solidFill>
              <a:cs typeface="Times New Roman" pitchFamily="18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120198" y="5493026"/>
            <a:ext cx="694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+ e</a:t>
            </a:r>
            <a:r>
              <a:rPr lang="sl-SI" sz="24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-</a:t>
            </a:r>
            <a:r>
              <a:rPr lang="sl-SI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8445" name="Straight Arrow Connector 13"/>
          <p:cNvCxnSpPr>
            <a:cxnSpLocks noChangeShapeType="1"/>
          </p:cNvCxnSpPr>
          <p:nvPr/>
        </p:nvCxnSpPr>
        <p:spPr bwMode="auto">
          <a:xfrm>
            <a:off x="3863009" y="5722419"/>
            <a:ext cx="609600" cy="1588"/>
          </a:xfrm>
          <a:prstGeom prst="straightConnector1">
            <a:avLst/>
          </a:prstGeom>
          <a:ln>
            <a:headEnd type="none" w="sm" len="sm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46" name="Rectangle 6"/>
          <p:cNvSpPr>
            <a:spLocks noChangeArrowheads="1"/>
          </p:cNvSpPr>
          <p:nvPr/>
        </p:nvSpPr>
        <p:spPr bwMode="auto">
          <a:xfrm>
            <a:off x="4648200" y="5474423"/>
            <a:ext cx="2898550" cy="70788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Cl</a:t>
            </a:r>
            <a:r>
              <a:rPr lang="sl-SI" sz="24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-</a:t>
            </a:r>
            <a:r>
              <a:rPr lang="sl-SI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1s</a:t>
            </a:r>
            <a:r>
              <a:rPr lang="sl-SI" sz="24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sl-SI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2s</a:t>
            </a:r>
            <a:r>
              <a:rPr lang="sl-SI" sz="24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sl-SI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2p</a:t>
            </a:r>
            <a:r>
              <a:rPr lang="sl-SI" sz="24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6</a:t>
            </a:r>
            <a:r>
              <a:rPr lang="sl-SI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3s</a:t>
            </a:r>
            <a:r>
              <a:rPr lang="sl-SI" sz="24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sl-SI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3p</a:t>
            </a:r>
            <a:r>
              <a:rPr lang="sl-SI" sz="24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6</a:t>
            </a:r>
            <a:endParaRPr lang="en-US" sz="2400" b="1" baseline="300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en-US" sz="2400" b="1" baseline="30000" dirty="0">
              <a:solidFill>
                <a:srgbClr val="99FF33"/>
              </a:solidFill>
              <a:cs typeface="Times New Roman" pitchFamily="18" charset="0"/>
            </a:endParaRPr>
          </a:p>
        </p:txBody>
      </p:sp>
      <p:sp>
        <p:nvSpPr>
          <p:cNvPr id="18447" name="AutoShape 7"/>
          <p:cNvSpPr>
            <a:spLocks/>
          </p:cNvSpPr>
          <p:nvPr/>
        </p:nvSpPr>
        <p:spPr bwMode="auto">
          <a:xfrm rot="-5400000">
            <a:off x="6188075" y="4648474"/>
            <a:ext cx="341313" cy="2514600"/>
          </a:xfrm>
          <a:prstGeom prst="leftBrace">
            <a:avLst>
              <a:gd name="adj1" fmla="val 39054"/>
              <a:gd name="adj2" fmla="val 50000"/>
            </a:avLst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Box 16"/>
          <p:cNvSpPr txBox="1">
            <a:spLocks noChangeArrowheads="1"/>
          </p:cNvSpPr>
          <p:nvPr/>
        </p:nvSpPr>
        <p:spPr bwMode="auto">
          <a:xfrm>
            <a:off x="5787231" y="6029351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r-Latn-CS" sz="3200" b="1" baseline="-25000" dirty="0"/>
              <a:t>18</a:t>
            </a:r>
            <a:r>
              <a:rPr lang="sr-Latn-CS" sz="3200" b="1" dirty="0"/>
              <a:t>Ar</a:t>
            </a:r>
            <a:endParaRPr lang="en-US" sz="3200" b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0" y="765171"/>
            <a:ext cx="1936822" cy="24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57097" y="40088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HEMIJSKE VEZE</a:t>
            </a:r>
          </a:p>
          <a:p>
            <a:r>
              <a:rPr lang="sr-Latn-RS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Jonska veza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25" name="Rectangle 24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3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57097" y="40088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HEMIJSKE VEZE</a:t>
            </a:r>
          </a:p>
          <a:p>
            <a:r>
              <a:rPr lang="sr-Latn-RS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Jonska veza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pic>
        <p:nvPicPr>
          <p:cNvPr id="30" name="Picture 6" descr="02_21-02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5"/>
          <a:stretch>
            <a:fillRect/>
          </a:stretch>
        </p:blipFill>
        <p:spPr>
          <a:xfrm>
            <a:off x="4219135" y="1582615"/>
            <a:ext cx="4278313" cy="2008188"/>
          </a:xfrm>
          <a:prstGeom prst="rect">
            <a:avLst/>
          </a:prstGeom>
        </p:spPr>
      </p:pic>
      <p:pic>
        <p:nvPicPr>
          <p:cNvPr id="31" name="Picture 7" descr="02_21-03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8"/>
          <a:stretch>
            <a:fillRect/>
          </a:stretch>
        </p:blipFill>
        <p:spPr>
          <a:xfrm>
            <a:off x="4219135" y="3765452"/>
            <a:ext cx="4652963" cy="2008188"/>
          </a:xfrm>
          <a:prstGeom prst="rect">
            <a:avLst/>
          </a:prstGeom>
        </p:spPr>
      </p:pic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2057400" y="2879725"/>
            <a:ext cx="537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Cl</a:t>
            </a:r>
            <a:r>
              <a:rPr lang="sl-SI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-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762000" y="2879725"/>
            <a:ext cx="800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Na</a:t>
            </a:r>
            <a:r>
              <a:rPr lang="sl-SI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+</a:t>
            </a:r>
            <a:r>
              <a:rPr lang="sl-SI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AutoShape 7"/>
          <p:cNvSpPr>
            <a:spLocks/>
          </p:cNvSpPr>
          <p:nvPr/>
        </p:nvSpPr>
        <p:spPr bwMode="auto">
          <a:xfrm rot="16200000">
            <a:off x="1467643" y="2707482"/>
            <a:ext cx="341313" cy="1600200"/>
          </a:xfrm>
          <a:prstGeom prst="leftBrace">
            <a:avLst>
              <a:gd name="adj1" fmla="val 39070"/>
              <a:gd name="adj2" fmla="val 50000"/>
            </a:avLst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81000" y="3794125"/>
            <a:ext cx="2667000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elektrostatičke sile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9" name="Rectangle 1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51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097" y="40088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HEMIJSKE VEZE</a:t>
            </a:r>
          </a:p>
          <a:p>
            <a:r>
              <a:rPr lang="sr-Latn-RS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Kovalentna veza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399" y="1981200"/>
            <a:ext cx="4267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450" lvl="2" indent="-514350"/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H </a:t>
            </a:r>
            <a:r>
              <a:rPr lang="en-US" altLang="en-US" sz="2800" b="1" baseline="300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. 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+ </a:t>
            </a:r>
            <a:r>
              <a:rPr lang="en-US" altLang="en-US" sz="2800" b="1" baseline="300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.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 H 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sym typeface="Wingdings" pitchFamily="-112" charset="2"/>
              </a:rPr>
              <a:t>   H:H 		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2100" y="3429000"/>
            <a:ext cx="601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latin typeface="Roboto" pitchFamily="2" charset="0"/>
                <a:ea typeface="Roboto" pitchFamily="2" charset="0"/>
                <a:cs typeface="Roboto" pitchFamily="2" charset="0"/>
              </a:rPr>
              <a:t>U kovalentnim vezama atomi dijele elektrone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latin typeface="Roboto" pitchFamily="2" charset="0"/>
                <a:ea typeface="Roboto" pitchFamily="2" charset="0"/>
                <a:cs typeface="Roboto" pitchFamily="2" charset="0"/>
              </a:rPr>
              <a:t>Dijeljeni par elektrona djeluje kao neka vrsta “lijepka” za povezivanje atoma zajedno</a:t>
            </a:r>
          </a:p>
          <a:p>
            <a:endParaRPr lang="en-US" sz="20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6" name="Rectangle 15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6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78"/>
          <p:cNvSpPr txBox="1"/>
          <p:nvPr/>
        </p:nvSpPr>
        <p:spPr>
          <a:xfrm>
            <a:off x="757097" y="40088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HEMIJSKE VEZE</a:t>
            </a:r>
          </a:p>
          <a:p>
            <a:r>
              <a:rPr lang="sr-Latn-RS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Kovalentna veza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0" y="2097087"/>
            <a:ext cx="4572000" cy="2663826"/>
            <a:chOff x="178" y="1246"/>
            <a:chExt cx="3456" cy="2258"/>
          </a:xfrm>
        </p:grpSpPr>
        <p:pic>
          <p:nvPicPr>
            <p:cNvPr id="53" name="Picture 21" descr="cha56011_09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" y="1246"/>
              <a:ext cx="3456" cy="2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944" y="224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/>
                <a:t>H</a:t>
              </a:r>
            </a:p>
          </p:txBody>
        </p: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2408" y="2216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/>
                <a:t>F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667000" y="2667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itchFamily="2" charset="0"/>
                <a:ea typeface="Roboto" pitchFamily="2" charset="0"/>
              </a:rPr>
              <a:t>E</a:t>
            </a:r>
            <a:r>
              <a:rPr lang="sr-Latn-ME" sz="1600" dirty="0">
                <a:latin typeface="Roboto" pitchFamily="2" charset="0"/>
                <a:ea typeface="Roboto" pitchFamily="2" charset="0"/>
              </a:rPr>
              <a:t>lektronima siromašnija oblast</a:t>
            </a:r>
            <a:endParaRPr lang="en-US" sz="1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00600" y="2438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itchFamily="2" charset="0"/>
                <a:ea typeface="Roboto" pitchFamily="2" charset="0"/>
              </a:rPr>
              <a:t>E</a:t>
            </a:r>
            <a:r>
              <a:rPr lang="sr-Latn-ME" sz="1600" dirty="0">
                <a:latin typeface="Roboto" pitchFamily="2" charset="0"/>
                <a:ea typeface="Roboto" pitchFamily="2" charset="0"/>
              </a:rPr>
              <a:t>lektronima </a:t>
            </a:r>
          </a:p>
          <a:p>
            <a:r>
              <a:rPr lang="sr-Latn-ME" sz="1600" dirty="0">
                <a:latin typeface="Roboto" pitchFamily="2" charset="0"/>
                <a:ea typeface="Roboto" pitchFamily="2" charset="0"/>
              </a:rPr>
              <a:t>bogatija oblast</a:t>
            </a:r>
            <a:endParaRPr lang="en-US" sz="1600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883025" y="5549900"/>
            <a:ext cx="1052513" cy="482600"/>
            <a:chOff x="2073" y="1488"/>
            <a:chExt cx="663" cy="304"/>
          </a:xfrm>
        </p:grpSpPr>
        <p:sp>
          <p:nvSpPr>
            <p:cNvPr id="59" name="Text Box 6"/>
            <p:cNvSpPr txBox="1">
              <a:spLocks noChangeArrowheads="1"/>
            </p:cNvSpPr>
            <p:nvPr/>
          </p:nvSpPr>
          <p:spPr bwMode="auto">
            <a:xfrm>
              <a:off x="2484" y="149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/>
                <a:t>F</a:t>
              </a: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688" y="1568"/>
              <a:ext cx="48" cy="144"/>
              <a:chOff x="1440" y="2400"/>
              <a:chExt cx="48" cy="144"/>
            </a:xfrm>
          </p:grpSpPr>
          <p:sp>
            <p:nvSpPr>
              <p:cNvPr id="69" name="Oval 8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0" name="Oval 9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 rot="5400000">
              <a:off x="2568" y="1440"/>
              <a:ext cx="48" cy="144"/>
              <a:chOff x="1440" y="2400"/>
              <a:chExt cx="48" cy="144"/>
            </a:xfrm>
          </p:grpSpPr>
          <p:sp>
            <p:nvSpPr>
              <p:cNvPr id="67" name="Oval 12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8" name="Oval 13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 rot="5400000">
              <a:off x="2568" y="1688"/>
              <a:ext cx="48" cy="144"/>
              <a:chOff x="1440" y="2400"/>
              <a:chExt cx="48" cy="144"/>
            </a:xfrm>
          </p:grpSpPr>
          <p:sp>
            <p:nvSpPr>
              <p:cNvPr id="65" name="Oval 15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2073" y="150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H</a:t>
              </a:r>
            </a:p>
          </p:txBody>
        </p:sp>
        <p:sp>
          <p:nvSpPr>
            <p:cNvPr id="64" name="Line 19"/>
            <p:cNvSpPr>
              <a:spLocks noChangeShapeType="1"/>
            </p:cNvSpPr>
            <p:nvPr/>
          </p:nvSpPr>
          <p:spPr bwMode="auto">
            <a:xfrm>
              <a:off x="2288" y="164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Text Box 27"/>
          <p:cNvSpPr txBox="1">
            <a:spLocks noChangeArrowheads="1"/>
          </p:cNvSpPr>
          <p:nvPr/>
        </p:nvSpPr>
        <p:spPr bwMode="auto">
          <a:xfrm>
            <a:off x="3883025" y="6019800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Symbol" pitchFamily="-112" charset="2"/>
              </a:rPr>
              <a:t>d</a:t>
            </a:r>
            <a:r>
              <a:rPr lang="en-US" altLang="en-US" baseline="30000">
                <a:solidFill>
                  <a:schemeClr val="accent2"/>
                </a:solidFill>
              </a:rPr>
              <a:t>+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72" name="Text Box 28"/>
          <p:cNvSpPr txBox="1">
            <a:spLocks noChangeArrowheads="1"/>
          </p:cNvSpPr>
          <p:nvPr/>
        </p:nvSpPr>
        <p:spPr bwMode="auto">
          <a:xfrm>
            <a:off x="4572000" y="6019800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Symbol" pitchFamily="-112" charset="2"/>
              </a:rPr>
              <a:t>d</a:t>
            </a:r>
            <a:r>
              <a:rPr lang="en-US" altLang="en-US" baseline="30000">
                <a:solidFill>
                  <a:srgbClr val="FF0000"/>
                </a:solidFill>
              </a:rPr>
              <a:t>-</a:t>
            </a:r>
            <a:endParaRPr lang="en-US" altLang="en-US">
              <a:solidFill>
                <a:srgbClr val="FF0000"/>
              </a:solidFill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04800" y="1295400"/>
          <a:ext cx="855663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864909" imgH="1630837" progId="">
                  <p:embed/>
                </p:oleObj>
              </mc:Choice>
              <mc:Fallback>
                <p:oleObj name="Clip" r:id="rId3" imgW="864909" imgH="163083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855663" cy="163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219200" y="1371600"/>
            <a:ext cx="73436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ME" altLang="en-US" sz="16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Da li elektroni iz zajedničkog para jednako pripadaju i jednom i drugom atomu?</a:t>
            </a:r>
            <a:endParaRPr lang="en-US" altLang="en-US" sz="1600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35" name="Rectangle 34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943600" y="2286000"/>
            <a:ext cx="3200400" cy="1143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sr-Latn-ME" altLang="en-US" sz="24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Što je veća razlika u elektronegativnosti, veza je polarnija</a:t>
            </a:r>
            <a:endParaRPr lang="en-US" altLang="en-US" sz="24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62469" name="Picture 9" descr="08_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8223"/>
          <a:stretch>
            <a:fillRect/>
          </a:stretch>
        </p:blipFill>
        <p:spPr>
          <a:xfrm>
            <a:off x="838200" y="4267200"/>
            <a:ext cx="7162800" cy="1773238"/>
          </a:xfrm>
        </p:spPr>
      </p:pic>
      <p:pic>
        <p:nvPicPr>
          <p:cNvPr id="62470" name="Picture 12" descr="08_T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t="20580" b="6772"/>
          <a:stretch>
            <a:fillRect/>
          </a:stretch>
        </p:blipFill>
        <p:spPr>
          <a:xfrm>
            <a:off x="304800" y="1905000"/>
            <a:ext cx="5334000" cy="1676400"/>
          </a:xfrm>
        </p:spPr>
      </p:pic>
      <p:sp>
        <p:nvSpPr>
          <p:cNvPr id="62471" name="Line 13"/>
          <p:cNvSpPr>
            <a:spLocks noChangeShapeType="1"/>
          </p:cNvSpPr>
          <p:nvPr/>
        </p:nvSpPr>
        <p:spPr bwMode="auto">
          <a:xfrm>
            <a:off x="533400" y="1916113"/>
            <a:ext cx="4038600" cy="0"/>
          </a:xfrm>
          <a:prstGeom prst="line">
            <a:avLst/>
          </a:prstGeom>
          <a:noFill/>
          <a:ln w="38100">
            <a:solidFill>
              <a:srgbClr val="007C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7097" y="40088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HEMIJSKE VEZE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</a:t>
            </a:r>
            <a:r>
              <a:rPr lang="sr-Latn-RS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olarna kovalentna veza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3" name="Rectangle 12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6688"/>
            <a:ext cx="52578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5715000" y="1905506"/>
            <a:ext cx="4191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F</a:t>
            </a:r>
            <a:r>
              <a:rPr lang="en-US" altLang="en-US" b="1" baseline="-250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2 </a:t>
            </a:r>
            <a:endParaRPr lang="sr-Latn-ME" altLang="en-US" b="1" baseline="-25000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457200" indent="-457200">
              <a:buFont typeface="Arial" charset="0"/>
              <a:buChar char="•"/>
            </a:pPr>
            <a:endParaRPr lang="sr-Latn-ME" altLang="en-US" baseline="-25000" dirty="0"/>
          </a:p>
          <a:p>
            <a:pPr marL="457200" indent="-457200"/>
            <a:r>
              <a:rPr lang="en-US" altLang="en-US" dirty="0"/>
              <a:t>4.0 –4.0 =0 </a:t>
            </a:r>
            <a:r>
              <a:rPr lang="sr-Latn-ME" altLang="en-US" dirty="0"/>
              <a:t>nepolarna</a:t>
            </a:r>
            <a:endParaRPr lang="en-US" altLang="en-US" dirty="0"/>
          </a:p>
          <a:p>
            <a:pPr marL="457200" indent="-457200">
              <a:buFont typeface="Arial" charset="0"/>
              <a:buChar char="•"/>
            </a:pPr>
            <a:endParaRPr lang="sr-Latn-ME" altLang="en-US" dirty="0"/>
          </a:p>
          <a:p>
            <a:pPr marL="457200" indent="-457200">
              <a:buFont typeface="Arial" charset="0"/>
              <a:buChar char="•"/>
            </a:pPr>
            <a:endParaRPr lang="en-US" altLang="en-US" dirty="0"/>
          </a:p>
          <a:p>
            <a:pPr marL="457200" indent="-457200">
              <a:buFont typeface="Arial" charset="0"/>
              <a:buChar char="•"/>
            </a:pP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HF </a:t>
            </a:r>
            <a:endParaRPr lang="sr-Latn-ME" altLang="en-US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457200" indent="-457200"/>
            <a:r>
              <a:rPr lang="en-US" altLang="en-US" dirty="0"/>
              <a:t>4.0 –2.1 = 1.9 </a:t>
            </a:r>
            <a:r>
              <a:rPr lang="sr-Latn-ME" altLang="en-US" dirty="0"/>
              <a:t>polarna kovalentna</a:t>
            </a:r>
            <a:endParaRPr lang="en-US" altLang="en-US" dirty="0"/>
          </a:p>
          <a:p>
            <a:pPr marL="457200" indent="-457200"/>
            <a:endParaRPr lang="sr-Latn-ME" altLang="en-US" dirty="0"/>
          </a:p>
          <a:p>
            <a:pPr marL="457200" indent="-457200"/>
            <a:endParaRPr lang="en-US" altLang="en-US" dirty="0"/>
          </a:p>
          <a:p>
            <a:pPr marL="457200" indent="-457200">
              <a:buFont typeface="Arial" charset="0"/>
              <a:buChar char="•"/>
            </a:pP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LiF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endParaRPr lang="sr-Latn-ME" altLang="en-US" dirty="0"/>
          </a:p>
          <a:p>
            <a:pPr marL="457200" indent="-457200"/>
            <a:r>
              <a:rPr lang="en-US" altLang="en-US" dirty="0"/>
              <a:t>4.0 –1.0 = 3.0 </a:t>
            </a:r>
            <a:r>
              <a:rPr lang="sr-Latn-ME" altLang="en-US" dirty="0"/>
              <a:t>jonska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7097" y="40088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HEMIJSKE VEZE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</a:t>
            </a:r>
            <a:r>
              <a:rPr lang="sr-Latn-RS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olarna kovalentna veza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6" name="Rectangle 15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36993" y="1524000"/>
            <a:ext cx="2870015" cy="3714680"/>
          </a:xfrm>
          <a:prstGeom prst="rect">
            <a:avLst/>
          </a:prstGeom>
          <a:solidFill>
            <a:srgbClr val="91CE55">
              <a:alpha val="8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81400" y="2551837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dirty="0">
                <a:latin typeface="Roboto" pitchFamily="2" charset="0"/>
                <a:ea typeface="Roboto" pitchFamily="2" charset="0"/>
              </a:rPr>
              <a:t>Kod većine organskih veza elektroni nisu jednako dijeljeni :polarna kovalentna veza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2" descr="http://d1jqu7g1y74ds1.cloudfront.net/wp-content/uploads/2010/02/c-atom_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3619500"/>
            <a:ext cx="2908300" cy="24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4" descr="http://science.uvu.edu/ochem/wp-content/images/H/hybridization3.png"/>
          <p:cNvPicPr>
            <a:picLocks noChangeAspect="1" noChangeArrowheads="1"/>
          </p:cNvPicPr>
          <p:nvPr/>
        </p:nvPicPr>
        <p:blipFill>
          <a:blip r:embed="rId3" cstate="print"/>
          <a:srcRect b="33803"/>
          <a:stretch>
            <a:fillRect/>
          </a:stretch>
        </p:blipFill>
        <p:spPr bwMode="auto">
          <a:xfrm>
            <a:off x="3886200" y="2847975"/>
            <a:ext cx="478313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6" descr="http://science.uvu.edu/ochem/wp-content/images/E/excitedstateato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5325" y="5334000"/>
            <a:ext cx="41640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906" name="Object 7"/>
          <p:cNvGraphicFramePr>
            <a:graphicFrameLocks noChangeAspect="1"/>
          </p:cNvGraphicFramePr>
          <p:nvPr/>
        </p:nvGraphicFramePr>
        <p:xfrm>
          <a:off x="6096000" y="3717925"/>
          <a:ext cx="23622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799835" imgH="444581" progId="ChemDraw.Document.6.0">
                  <p:embed/>
                </p:oleObj>
              </mc:Choice>
              <mc:Fallback>
                <p:oleObj name="CS ChemDraw Drawing" r:id="rId5" imgW="799835" imgH="444581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717925"/>
                        <a:ext cx="23622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23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4263" y="14366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own Arrow 10"/>
          <p:cNvSpPr/>
          <p:nvPr/>
        </p:nvSpPr>
        <p:spPr bwMode="auto">
          <a:xfrm>
            <a:off x="6357938" y="4449763"/>
            <a:ext cx="458787" cy="93186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80909" name="Straight Arrow Connector 12"/>
          <p:cNvCxnSpPr>
            <a:cxnSpLocks noChangeShapeType="1"/>
          </p:cNvCxnSpPr>
          <p:nvPr/>
        </p:nvCxnSpPr>
        <p:spPr bwMode="auto">
          <a:xfrm flipH="1">
            <a:off x="4999038" y="2201863"/>
            <a:ext cx="1173162" cy="9032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80910" name="Straight Arrow Connector 14"/>
          <p:cNvCxnSpPr>
            <a:cxnSpLocks noChangeShapeType="1"/>
          </p:cNvCxnSpPr>
          <p:nvPr/>
        </p:nvCxnSpPr>
        <p:spPr bwMode="auto">
          <a:xfrm flipH="1">
            <a:off x="6172200" y="2268538"/>
            <a:ext cx="644525" cy="9032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80911" name="Straight Arrow Connector 16"/>
          <p:cNvCxnSpPr>
            <a:cxnSpLocks noChangeShapeType="1"/>
          </p:cNvCxnSpPr>
          <p:nvPr/>
        </p:nvCxnSpPr>
        <p:spPr bwMode="auto">
          <a:xfrm>
            <a:off x="7543800" y="2201863"/>
            <a:ext cx="0" cy="9032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pic>
        <p:nvPicPr>
          <p:cNvPr id="142352" name="Picture 9" descr="http://b68389.medialib.glogster.com/media/38c3e153759e8e9d642a4804d0f7f181e38f341afbe6702775914c77ab176ec7/carbon-standard-atomic-noat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524000"/>
            <a:ext cx="180816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714375" y="3810000"/>
            <a:ext cx="2486026" cy="253523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4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25" name="Rectangle 24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3" name="Picture 4" descr="http://science.uvu.edu/ochem/wp-content/images/H/hybridization3.png"/>
          <p:cNvPicPr>
            <a:picLocks noChangeAspect="1" noChangeArrowheads="1"/>
          </p:cNvPicPr>
          <p:nvPr/>
        </p:nvPicPr>
        <p:blipFill>
          <a:blip r:embed="rId2" cstate="print"/>
          <a:srcRect b="33803"/>
          <a:stretch>
            <a:fillRect/>
          </a:stretch>
        </p:blipFill>
        <p:spPr bwMode="auto">
          <a:xfrm>
            <a:off x="3886200" y="2847975"/>
            <a:ext cx="478313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6" descr="http://science.uvu.edu/ochem/wp-content/images/E/excitedstateato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25" y="5334000"/>
            <a:ext cx="41640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906" name="Object 7"/>
          <p:cNvGraphicFramePr>
            <a:graphicFrameLocks noChangeAspect="1"/>
          </p:cNvGraphicFramePr>
          <p:nvPr/>
        </p:nvGraphicFramePr>
        <p:xfrm>
          <a:off x="6096000" y="3717925"/>
          <a:ext cx="23622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99835" imgH="444581" progId="ChemDraw.Document.6.0">
                  <p:embed/>
                </p:oleObj>
              </mc:Choice>
              <mc:Fallback>
                <p:oleObj name="CS ChemDraw Drawing" r:id="rId4" imgW="799835" imgH="444581" progId="ChemDraw.Document.6.0">
                  <p:embed/>
                  <p:pic>
                    <p:nvPicPr>
                      <p:cNvPr id="8090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717925"/>
                        <a:ext cx="23622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23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4263" y="14366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own Arrow 10"/>
          <p:cNvSpPr/>
          <p:nvPr/>
        </p:nvSpPr>
        <p:spPr bwMode="auto">
          <a:xfrm>
            <a:off x="6357938" y="4449763"/>
            <a:ext cx="458787" cy="93186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80909" name="Straight Arrow Connector 12"/>
          <p:cNvCxnSpPr>
            <a:cxnSpLocks noChangeShapeType="1"/>
          </p:cNvCxnSpPr>
          <p:nvPr/>
        </p:nvCxnSpPr>
        <p:spPr bwMode="auto">
          <a:xfrm flipH="1">
            <a:off x="4999038" y="2201863"/>
            <a:ext cx="1173162" cy="9032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80910" name="Straight Arrow Connector 14"/>
          <p:cNvCxnSpPr>
            <a:cxnSpLocks noChangeShapeType="1"/>
          </p:cNvCxnSpPr>
          <p:nvPr/>
        </p:nvCxnSpPr>
        <p:spPr bwMode="auto">
          <a:xfrm flipH="1">
            <a:off x="6172200" y="2268538"/>
            <a:ext cx="644525" cy="9032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80911" name="Straight Arrow Connector 16"/>
          <p:cNvCxnSpPr>
            <a:cxnSpLocks noChangeShapeType="1"/>
          </p:cNvCxnSpPr>
          <p:nvPr/>
        </p:nvCxnSpPr>
        <p:spPr bwMode="auto">
          <a:xfrm>
            <a:off x="7543800" y="2201863"/>
            <a:ext cx="0" cy="9032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714375" y="3810000"/>
            <a:ext cx="2486026" cy="253523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4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25" name="Rectangle 24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C8703A8-DE67-4A35-B119-56AE494471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t="6339" r="19616"/>
          <a:stretch/>
        </p:blipFill>
        <p:spPr>
          <a:xfrm>
            <a:off x="522484" y="1970772"/>
            <a:ext cx="3118460" cy="31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36993" y="1524000"/>
            <a:ext cx="2870015" cy="3714680"/>
          </a:xfrm>
          <a:prstGeom prst="rect">
            <a:avLst/>
          </a:prstGeom>
          <a:solidFill>
            <a:srgbClr val="91CE55">
              <a:alpha val="8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84738" y="2776642"/>
            <a:ext cx="2574523" cy="1304716"/>
          </a:xfrm>
          <a:prstGeom prst="rect">
            <a:avLst/>
          </a:prstGeom>
          <a:noFill/>
          <a:effectLst/>
        </p:spPr>
        <p:txBody>
          <a:bodyPr wrap="square" lIns="45720" tIns="22860" rIns="45720" bIns="2286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sr-Latn-ME" sz="8000" dirty="0">
                <a:solidFill>
                  <a:prstClr val="white"/>
                </a:solidFill>
                <a:latin typeface="Roboto Black"/>
                <a:cs typeface="Roboto Black"/>
              </a:rPr>
              <a:t>c</a:t>
            </a:r>
            <a:endParaRPr lang="en-US" sz="8000" dirty="0">
              <a:solidFill>
                <a:prstClr val="white"/>
              </a:solidFill>
              <a:latin typeface="Roboto Black"/>
              <a:cs typeface="Roboto Black"/>
            </a:endParaRPr>
          </a:p>
          <a:p>
            <a:pPr>
              <a:lnSpc>
                <a:spcPct val="80000"/>
              </a:lnSpc>
            </a:pPr>
            <a:endParaRPr lang="en-US" sz="2200" b="1" dirty="0">
              <a:solidFill>
                <a:prstClr val="white"/>
              </a:solidFill>
              <a:latin typeface="Roboto Black"/>
              <a:ea typeface="Roboto" panose="02000000000000000000" pitchFamily="2" charset="0"/>
              <a:cs typeface="Roboto Black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05200" y="4191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dirty="0">
                <a:latin typeface="Roboto" pitchFamily="2" charset="0"/>
                <a:ea typeface="Roboto" pitchFamily="2" charset="0"/>
              </a:rPr>
              <a:t>Organska hemija je hemija ugljenika i njegovih jedinjenja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57400"/>
            <a:ext cx="281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b="1" dirty="0">
                <a:latin typeface="Roboto" pitchFamily="2" charset="0"/>
                <a:ea typeface="Roboto" pitchFamily="2" charset="0"/>
                <a:cs typeface="Times New Roman" pitchFamily="18" charset="0"/>
              </a:rPr>
              <a:t>Ugljenik je uvijek</a:t>
            </a:r>
          </a:p>
          <a:p>
            <a:pPr>
              <a:defRPr/>
            </a:pPr>
            <a:r>
              <a:rPr lang="sr-Latn-CS" b="1" u="sng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ČETVOROVALENTAN</a:t>
            </a:r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97262" y="1600200"/>
          <a:ext cx="17541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53945" imgH="720453" progId="ChemDraw.Document.6.0">
                  <p:embed/>
                </p:oleObj>
              </mc:Choice>
              <mc:Fallback>
                <p:oleObj name="CS ChemDraw Drawing" r:id="rId2" imgW="753945" imgH="720453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1600200"/>
                        <a:ext cx="1754188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97462" y="25146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19610" imgH="319601" progId="ChemDraw.Document.6.0">
                  <p:embed/>
                </p:oleObj>
              </mc:Choice>
              <mc:Fallback>
                <p:oleObj name="CS ChemDraw Drawing" r:id="rId4" imgW="319610" imgH="319601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2" y="2514600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030662" y="12954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19610" imgH="319601" progId="ChemDraw.Document.6.0">
                  <p:embed/>
                </p:oleObj>
              </mc:Choice>
              <mc:Fallback>
                <p:oleObj name="CS ChemDraw Drawing" r:id="rId4" imgW="319610" imgH="319601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2" y="1295400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716462" y="30480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19610" imgH="319601" progId="ChemDraw.Document.6.0">
                  <p:embed/>
                </p:oleObj>
              </mc:Choice>
              <mc:Fallback>
                <p:oleObj name="CS ChemDraw Drawing" r:id="rId6" imgW="319610" imgH="319601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2" y="3048000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40062" y="27432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19610" imgH="319601" progId="ChemDraw.Document.6.0">
                  <p:embed/>
                </p:oleObj>
              </mc:Choice>
              <mc:Fallback>
                <p:oleObj name="CS ChemDraw Drawing" r:id="rId6" imgW="319610" imgH="319601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2" y="2743200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19800" y="1219200"/>
          <a:ext cx="2765425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240108" imgH="1165303" progId="ChemDraw.Document.6.0">
                  <p:embed/>
                </p:oleObj>
              </mc:Choice>
              <mc:Fallback>
                <p:oleObj name="CS ChemDraw Drawing" r:id="rId7" imgW="1240108" imgH="1165303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219200"/>
                        <a:ext cx="2765425" cy="259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924425" y="4941888"/>
          <a:ext cx="1243013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514777" imgH="225395" progId="ChemDraw.Document.6.0">
                  <p:embed/>
                </p:oleObj>
              </mc:Choice>
              <mc:Fallback>
                <p:oleObj name="CS ChemDraw Drawing" r:id="rId9" imgW="514777" imgH="225395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4941888"/>
                        <a:ext cx="1243013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019800" y="4876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319610" imgH="319601" progId="ChemDraw.Document.6.0">
                  <p:embed/>
                </p:oleObj>
              </mc:Choice>
              <mc:Fallback>
                <p:oleObj name="CS ChemDraw Drawing" r:id="rId11" imgW="319610" imgH="319601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76800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6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3400" y="4724400"/>
            <a:ext cx="281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b="1" dirty="0">
                <a:latin typeface="Roboto" pitchFamily="2" charset="0"/>
                <a:ea typeface="Roboto" pitchFamily="2" charset="0"/>
                <a:cs typeface="Times New Roman" pitchFamily="18" charset="0"/>
              </a:rPr>
              <a:t>Vodonik je uvijek</a:t>
            </a:r>
          </a:p>
          <a:p>
            <a:pPr>
              <a:defRPr/>
            </a:pPr>
            <a:r>
              <a:rPr lang="sr-Latn-CS" b="1" u="sng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JEDNOVALENTAN</a:t>
            </a:r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76800" y="1752600"/>
          <a:ext cx="20018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72031" imgH="351723" progId="ChemDraw.Document.6.0">
                  <p:embed/>
                </p:oleObj>
              </mc:Choice>
              <mc:Fallback>
                <p:oleObj name="CS ChemDraw Drawing" r:id="rId2" imgW="772031" imgH="351723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752600"/>
                        <a:ext cx="20018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629400" y="22860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19610" imgH="319601" progId="ChemDraw.Document.6.0">
                  <p:embed/>
                </p:oleObj>
              </mc:Choice>
              <mc:Fallback>
                <p:oleObj name="CS ChemDraw Drawing" r:id="rId4" imgW="319610" imgH="319601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86000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19600" y="16764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19610" imgH="319601" progId="ChemDraw.Document.6.0">
                  <p:embed/>
                </p:oleObj>
              </mc:Choice>
              <mc:Fallback>
                <p:oleObj name="CS ChemDraw Drawing" r:id="rId4" imgW="319610" imgH="319601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76400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76600" y="4114800"/>
          <a:ext cx="184626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755295" imgH="421636" progId="ChemDraw.Document.6.0">
                  <p:embed/>
                </p:oleObj>
              </mc:Choice>
              <mc:Fallback>
                <p:oleObj name="CS ChemDraw Drawing" r:id="rId6" imgW="755295" imgH="421636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14800"/>
                        <a:ext cx="1846263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876800" y="43434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19610" imgH="319601" progId="ChemDraw.Document.6.0">
                  <p:embed/>
                </p:oleObj>
              </mc:Choice>
              <mc:Fallback>
                <p:oleObj name="CS ChemDraw Drawing" r:id="rId8" imgW="319610" imgH="319601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343400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895600" y="45720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19610" imgH="319601" progId="ChemDraw.Document.6.0">
                  <p:embed/>
                </p:oleObj>
              </mc:Choice>
              <mc:Fallback>
                <p:oleObj name="CS ChemDraw Drawing" r:id="rId8" imgW="319610" imgH="319601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2000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33900" y="4876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19610" imgH="319601" progId="ChemDraw.Document.6.0">
                  <p:embed/>
                </p:oleObj>
              </mc:Choice>
              <mc:Fallback>
                <p:oleObj name="CS ChemDraw Drawing" r:id="rId8" imgW="319610" imgH="319601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4876800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096000" y="4038600"/>
          <a:ext cx="2808288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1226611" imgH="619767" progId="ChemDraw.Document.6.0">
                  <p:embed/>
                </p:oleObj>
              </mc:Choice>
              <mc:Fallback>
                <p:oleObj name="CS ChemDraw Drawing" r:id="rId9" imgW="1226611" imgH="619767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38600"/>
                        <a:ext cx="2808288" cy="1417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5" name="Rectangle 14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2057400"/>
            <a:ext cx="281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b="1" dirty="0">
                <a:latin typeface="Roboto" pitchFamily="2" charset="0"/>
                <a:ea typeface="Roboto" pitchFamily="2" charset="0"/>
                <a:cs typeface="Times New Roman" pitchFamily="18" charset="0"/>
              </a:rPr>
              <a:t>Kiseonik  je uvijek</a:t>
            </a:r>
          </a:p>
          <a:p>
            <a:pPr>
              <a:defRPr/>
            </a:pPr>
            <a:r>
              <a:rPr lang="sr-Latn-CS" b="1" u="sng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DVOVALENTAN</a:t>
            </a:r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4724400"/>
            <a:ext cx="281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b="1" dirty="0">
                <a:latin typeface="Roboto" pitchFamily="2" charset="0"/>
                <a:ea typeface="Roboto" pitchFamily="2" charset="0"/>
                <a:cs typeface="Times New Roman" pitchFamily="18" charset="0"/>
              </a:rPr>
              <a:t>Azot je uvijek</a:t>
            </a:r>
          </a:p>
          <a:p>
            <a:pPr>
              <a:defRPr/>
            </a:pPr>
            <a:r>
              <a:rPr lang="sr-Latn-CS" b="1" u="sng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TROVALENTAN</a:t>
            </a:r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5" name="Rectangle 14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21" name="Picture 2" descr="http://moodle.anoka.k12.mn.us/pluginfile.php/58924/course/section/8413/Organic%20compound%20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11820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https://classconnection.s3.amazonaws.com/467/flashcards/824467/png/ethane-flat13185549703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724400" y="1295400"/>
            <a:ext cx="1927224" cy="145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http://upload.wikimedia.org/wikipedia/commons/thumb/b/bb/Acetic_acid_atoms.svg/2000px-Acetic_acid_atom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733800"/>
            <a:ext cx="265163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inde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4038600"/>
            <a:ext cx="2640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5" name="Rectangle 14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457200" y="1219200"/>
            <a:ext cx="8535550" cy="16816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lvl="1" algn="ctr">
              <a:buNone/>
            </a:pPr>
            <a:r>
              <a:rPr lang="sr-Latn-ME" sz="1800" dirty="0">
                <a:latin typeface="Roboto" pitchFamily="2" charset="0"/>
                <a:ea typeface="Roboto" pitchFamily="2" charset="0"/>
                <a:cs typeface="Roboto" pitchFamily="2" charset="0"/>
              </a:rPr>
              <a:t>Kombinovanje atomskih orbitala istih ili sličnih energija, pri čemu nastaju nove, hibridne orbitale.</a:t>
            </a:r>
          </a:p>
          <a:p>
            <a:pPr lvl="1" algn="ctr">
              <a:buNone/>
            </a:pPr>
            <a:r>
              <a:rPr lang="en-US" sz="1800" dirty="0">
                <a:latin typeface="Roboto" pitchFamily="2" charset="0"/>
                <a:ea typeface="Roboto" pitchFamily="2" charset="0"/>
                <a:cs typeface="Roboto" pitchFamily="2" charset="0"/>
              </a:rPr>
              <a:t>Na taj </a:t>
            </a:r>
            <a:r>
              <a:rPr lang="en-US" sz="1800" dirty="0" err="1">
                <a:latin typeface="Roboto" pitchFamily="2" charset="0"/>
                <a:ea typeface="Roboto" pitchFamily="2" charset="0"/>
                <a:cs typeface="Roboto" pitchFamily="2" charset="0"/>
              </a:rPr>
              <a:t>način</a:t>
            </a:r>
            <a:r>
              <a:rPr lang="en-US" sz="1800" dirty="0">
                <a:latin typeface="Roboto" pitchFamily="2" charset="0"/>
                <a:ea typeface="Roboto" pitchFamily="2" charset="0"/>
                <a:cs typeface="Roboto" pitchFamily="2" charset="0"/>
              </a:rPr>
              <a:t> se </a:t>
            </a:r>
            <a:r>
              <a:rPr lang="en-US" sz="1800" dirty="0" err="1">
                <a:latin typeface="Roboto" pitchFamily="2" charset="0"/>
                <a:ea typeface="Roboto" pitchFamily="2" charset="0"/>
                <a:cs typeface="Roboto" pitchFamily="2" charset="0"/>
              </a:rPr>
              <a:t>objašnjava</a:t>
            </a:r>
            <a:r>
              <a:rPr lang="en-US" sz="1800" dirty="0"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1800" dirty="0" err="1">
                <a:latin typeface="Roboto" pitchFamily="2" charset="0"/>
                <a:ea typeface="Roboto" pitchFamily="2" charset="0"/>
                <a:cs typeface="Roboto" pitchFamily="2" charset="0"/>
              </a:rPr>
              <a:t>prostorni</a:t>
            </a:r>
            <a:r>
              <a:rPr lang="en-US" sz="1800" dirty="0"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1800" dirty="0" err="1">
                <a:latin typeface="Roboto" pitchFamily="2" charset="0"/>
                <a:ea typeface="Roboto" pitchFamily="2" charset="0"/>
                <a:cs typeface="Roboto" pitchFamily="2" charset="0"/>
              </a:rPr>
              <a:t>izgled</a:t>
            </a:r>
            <a:r>
              <a:rPr lang="en-US" sz="1800" dirty="0"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1800" dirty="0" err="1">
                <a:latin typeface="Roboto" pitchFamily="2" charset="0"/>
                <a:ea typeface="Roboto" pitchFamily="2" charset="0"/>
                <a:cs typeface="Roboto" pitchFamily="2" charset="0"/>
              </a:rPr>
              <a:t>molekula</a:t>
            </a:r>
            <a:r>
              <a:rPr lang="en-US" sz="1800" dirty="0"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endParaRPr lang="sr-Latn-ME" sz="1800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lvl="1" algn="ctr">
              <a:buNone/>
            </a:pPr>
            <a:endParaRPr lang="en-US" sz="1800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lvl="1" indent="0" algn="ctr">
              <a:buNone/>
            </a:pPr>
            <a:r>
              <a:rPr lang="sr-Latn-RS" sz="32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HIBRIDIZACIJA</a:t>
            </a:r>
          </a:p>
          <a:p>
            <a:pPr lvl="1">
              <a:buNone/>
            </a:pPr>
            <a:endParaRPr lang="sr-Latn-RS" sz="1800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lvl="1"/>
            <a:endParaRPr lang="sr-Latn-RS" sz="1800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lvl="1" indent="0">
              <a:buNone/>
            </a:pPr>
            <a:endParaRPr lang="en-US" sz="18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graphicFrame>
        <p:nvGraphicFramePr>
          <p:cNvPr id="82949" name="Object 4"/>
          <p:cNvGraphicFramePr>
            <a:graphicFrameLocks noChangeAspect="1"/>
          </p:cNvGraphicFramePr>
          <p:nvPr/>
        </p:nvGraphicFramePr>
        <p:xfrm>
          <a:off x="4000500" y="3657600"/>
          <a:ext cx="11430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3586" imgH="824107" progId="ChemDraw.Document.6.0">
                  <p:embed/>
                </p:oleObj>
              </mc:Choice>
              <mc:Fallback>
                <p:oleObj name="CS ChemDraw Drawing" r:id="rId2" imgW="383586" imgH="824107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657600"/>
                        <a:ext cx="1143000" cy="245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121122" y="6172200"/>
            <a:ext cx="290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dirty="0">
                <a:latin typeface="Roboto" pitchFamily="2" charset="0"/>
                <a:ea typeface="Roboto" pitchFamily="2" charset="0"/>
                <a:cs typeface="Times New Roman" pitchFamily="18" charset="0"/>
              </a:rPr>
              <a:t>izgled </a:t>
            </a:r>
            <a:r>
              <a:rPr lang="sr-Latn-CS" i="1" dirty="0">
                <a:latin typeface="Roboto" pitchFamily="2" charset="0"/>
                <a:ea typeface="Roboto" pitchFamily="2" charset="0"/>
                <a:cs typeface="Times New Roman" pitchFamily="18" charset="0"/>
              </a:rPr>
              <a:t>sp</a:t>
            </a:r>
            <a:r>
              <a:rPr lang="sr-Latn-CS" dirty="0">
                <a:latin typeface="Roboto" pitchFamily="2" charset="0"/>
                <a:ea typeface="Roboto" pitchFamily="2" charset="0"/>
                <a:cs typeface="Times New Roman" pitchFamily="18" charset="0"/>
              </a:rPr>
              <a:t>-hibridne orbitale</a:t>
            </a:r>
            <a:endParaRPr lang="en-US" dirty="0"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3085184" y="1619057"/>
            <a:ext cx="2973631" cy="349839"/>
            <a:chOff x="1524028" y="2025457"/>
            <a:chExt cx="2973631" cy="349839"/>
          </a:xfrm>
        </p:grpSpPr>
        <p:sp>
          <p:nvSpPr>
            <p:cNvPr id="19" name="Rectangle 18"/>
            <p:cNvSpPr/>
            <p:nvPr/>
          </p:nvSpPr>
          <p:spPr>
            <a:xfrm>
              <a:off x="1524028" y="2025457"/>
              <a:ext cx="2973631" cy="34983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524028" y="2156843"/>
              <a:ext cx="218453" cy="218453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Freeform 20"/>
          <p:cNvSpPr/>
          <p:nvPr/>
        </p:nvSpPr>
        <p:spPr>
          <a:xfrm>
            <a:off x="2418892" y="914400"/>
            <a:ext cx="4306216" cy="628457"/>
          </a:xfrm>
          <a:custGeom>
            <a:avLst/>
            <a:gdLst>
              <a:gd name="connsiteX0" fmla="*/ 0 w 2973631"/>
              <a:gd name="connsiteY0" fmla="*/ 0 h 628457"/>
              <a:gd name="connsiteX1" fmla="*/ 2973631 w 2973631"/>
              <a:gd name="connsiteY1" fmla="*/ 0 h 628457"/>
              <a:gd name="connsiteX2" fmla="*/ 2973631 w 2973631"/>
              <a:gd name="connsiteY2" fmla="*/ 628457 h 628457"/>
              <a:gd name="connsiteX3" fmla="*/ 0 w 2973631"/>
              <a:gd name="connsiteY3" fmla="*/ 628457 h 628457"/>
              <a:gd name="connsiteX4" fmla="*/ 0 w 2973631"/>
              <a:gd name="connsiteY4" fmla="*/ 0 h 6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31" h="628457">
                <a:moveTo>
                  <a:pt x="0" y="0"/>
                </a:moveTo>
                <a:lnTo>
                  <a:pt x="2973631" y="0"/>
                </a:lnTo>
                <a:lnTo>
                  <a:pt x="2973631" y="628457"/>
                </a:lnTo>
                <a:lnTo>
                  <a:pt x="0" y="6284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ME" sz="2000" dirty="0">
                <a:latin typeface="Roboto" pitchFamily="2" charset="0"/>
                <a:ea typeface="Roboto" pitchFamily="2" charset="0"/>
              </a:rPr>
              <a:t>Tri tipa hibridizacije</a:t>
            </a:r>
            <a:endParaRPr lang="en-US" sz="2000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3085184" y="2114274"/>
            <a:ext cx="2973630" cy="509203"/>
            <a:chOff x="1524028" y="2520674"/>
            <a:chExt cx="2973630" cy="509203"/>
          </a:xfrm>
        </p:grpSpPr>
        <p:sp>
          <p:nvSpPr>
            <p:cNvPr id="22" name="Rectangle 21"/>
            <p:cNvSpPr/>
            <p:nvPr/>
          </p:nvSpPr>
          <p:spPr>
            <a:xfrm>
              <a:off x="1524028" y="2666052"/>
              <a:ext cx="267616" cy="21844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1732182" y="2520674"/>
              <a:ext cx="2765476" cy="509203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dirty="0">
                  <a:latin typeface="Roboto" pitchFamily="2" charset="0"/>
                  <a:ea typeface="Roboto" pitchFamily="2" charset="0"/>
                </a:rPr>
                <a:t>sp</a:t>
              </a:r>
              <a:r>
                <a:rPr lang="sr-Latn-ME" baseline="30000" dirty="0">
                  <a:latin typeface="Roboto" pitchFamily="2" charset="0"/>
                  <a:ea typeface="Roboto" pitchFamily="2" charset="0"/>
                </a:rPr>
                <a:t>3</a:t>
              </a:r>
              <a:r>
                <a:rPr lang="sr-Latn-ME" dirty="0">
                  <a:latin typeface="Roboto" pitchFamily="2" charset="0"/>
                  <a:ea typeface="Roboto" pitchFamily="2" charset="0"/>
                </a:rPr>
                <a:t> hibridizacija</a:t>
              </a:r>
              <a:endParaRPr lang="en-US" sz="1800" kern="1200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4" name="Group 43"/>
          <p:cNvGrpSpPr/>
          <p:nvPr/>
        </p:nvGrpSpPr>
        <p:grpSpPr>
          <a:xfrm>
            <a:off x="3085186" y="2623478"/>
            <a:ext cx="4001415" cy="509203"/>
            <a:chOff x="1524029" y="3029878"/>
            <a:chExt cx="2973629" cy="509203"/>
          </a:xfrm>
        </p:grpSpPr>
        <p:sp>
          <p:nvSpPr>
            <p:cNvPr id="24" name="Rectangle 23"/>
            <p:cNvSpPr/>
            <p:nvPr/>
          </p:nvSpPr>
          <p:spPr>
            <a:xfrm>
              <a:off x="1524029" y="3175255"/>
              <a:ext cx="198877" cy="218448"/>
            </a:xfrm>
            <a:prstGeom prst="rect">
              <a:avLst/>
            </a:prstGeom>
          </p:spPr>
          <p:style>
            <a:lnRef idx="2">
              <a:schemeClr val="accent2">
                <a:hueOff val="668788"/>
                <a:satOff val="-834"/>
                <a:lumOff val="19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1732182" y="3029878"/>
              <a:ext cx="2765476" cy="509203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dirty="0">
                  <a:latin typeface="Roboto" pitchFamily="2" charset="0"/>
                  <a:ea typeface="Roboto" pitchFamily="2" charset="0"/>
                </a:rPr>
                <a:t>sp</a:t>
              </a:r>
              <a:r>
                <a:rPr lang="sr-Latn-ME" baseline="30000" dirty="0">
                  <a:latin typeface="Roboto" pitchFamily="2" charset="0"/>
                  <a:ea typeface="Roboto" pitchFamily="2" charset="0"/>
                </a:rPr>
                <a:t>2</a:t>
              </a:r>
              <a:r>
                <a:rPr lang="sr-Latn-ME" dirty="0">
                  <a:latin typeface="Roboto" pitchFamily="2" charset="0"/>
                  <a:ea typeface="Roboto" pitchFamily="2" charset="0"/>
                </a:rPr>
                <a:t> hibridizacija</a:t>
              </a:r>
              <a:endParaRPr lang="en-US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3085184" y="3132681"/>
            <a:ext cx="3620416" cy="509203"/>
            <a:chOff x="1524028" y="3539081"/>
            <a:chExt cx="3620416" cy="509203"/>
          </a:xfrm>
        </p:grpSpPr>
        <p:sp>
          <p:nvSpPr>
            <p:cNvPr id="26" name="Rectangle 25"/>
            <p:cNvSpPr/>
            <p:nvPr/>
          </p:nvSpPr>
          <p:spPr>
            <a:xfrm>
              <a:off x="1524028" y="3684459"/>
              <a:ext cx="267616" cy="218448"/>
            </a:xfrm>
            <a:prstGeom prst="rect">
              <a:avLst/>
            </a:prstGeom>
          </p:spPr>
          <p:style>
            <a:lnRef idx="2">
              <a:schemeClr val="accent2">
                <a:hueOff val="1337577"/>
                <a:satOff val="-1668"/>
                <a:lumOff val="392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1732182" y="3539081"/>
              <a:ext cx="3412262" cy="509203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dirty="0">
                  <a:latin typeface="Roboto" pitchFamily="2" charset="0"/>
                  <a:ea typeface="Roboto" pitchFamily="2" charset="0"/>
                </a:rPr>
                <a:t>sp hibridizacija</a:t>
              </a:r>
              <a:endParaRPr lang="en-US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30" name="Rectangle 2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graphicFrame>
        <p:nvGraphicFramePr>
          <p:cNvPr id="82949" name="Object 4"/>
          <p:cNvGraphicFramePr>
            <a:graphicFrameLocks noChangeAspect="1"/>
          </p:cNvGraphicFramePr>
          <p:nvPr/>
        </p:nvGraphicFramePr>
        <p:xfrm>
          <a:off x="4000500" y="3657600"/>
          <a:ext cx="11430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383586" imgH="824107" progId="ChemDraw.Document.6.0">
                  <p:embed/>
                </p:oleObj>
              </mc:Choice>
              <mc:Fallback>
                <p:oleObj name="CS ChemDraw Drawing" r:id="rId3" imgW="383586" imgH="824107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657600"/>
                        <a:ext cx="1143000" cy="245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3121122" y="6172200"/>
            <a:ext cx="290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dirty="0">
                <a:latin typeface="Roboto" pitchFamily="2" charset="0"/>
                <a:ea typeface="Roboto" pitchFamily="2" charset="0"/>
                <a:cs typeface="Times New Roman" pitchFamily="18" charset="0"/>
              </a:rPr>
              <a:t>izgled </a:t>
            </a:r>
            <a:r>
              <a:rPr lang="sr-Latn-CS" i="1" dirty="0">
                <a:latin typeface="Roboto" pitchFamily="2" charset="0"/>
                <a:ea typeface="Roboto" pitchFamily="2" charset="0"/>
                <a:cs typeface="Times New Roman" pitchFamily="18" charset="0"/>
              </a:rPr>
              <a:t>sp</a:t>
            </a:r>
            <a:r>
              <a:rPr lang="sr-Latn-CS" dirty="0">
                <a:latin typeface="Roboto" pitchFamily="2" charset="0"/>
                <a:ea typeface="Roboto" pitchFamily="2" charset="0"/>
                <a:cs typeface="Times New Roman" pitchFamily="18" charset="0"/>
              </a:rPr>
              <a:t>-hibridne orbitale</a:t>
            </a:r>
            <a:endParaRPr lang="en-US" dirty="0"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3191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3085184" y="1619057"/>
            <a:ext cx="2973631" cy="349839"/>
            <a:chOff x="1524028" y="2025457"/>
            <a:chExt cx="2973631" cy="349839"/>
          </a:xfrm>
        </p:grpSpPr>
        <p:sp>
          <p:nvSpPr>
            <p:cNvPr id="19" name="Rectangle 18"/>
            <p:cNvSpPr/>
            <p:nvPr/>
          </p:nvSpPr>
          <p:spPr>
            <a:xfrm>
              <a:off x="1524028" y="2025457"/>
              <a:ext cx="2973631" cy="34983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524028" y="2156843"/>
              <a:ext cx="218453" cy="218453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Freeform 20"/>
          <p:cNvSpPr/>
          <p:nvPr/>
        </p:nvSpPr>
        <p:spPr>
          <a:xfrm>
            <a:off x="2418892" y="914400"/>
            <a:ext cx="4306216" cy="628457"/>
          </a:xfrm>
          <a:custGeom>
            <a:avLst/>
            <a:gdLst>
              <a:gd name="connsiteX0" fmla="*/ 0 w 2973631"/>
              <a:gd name="connsiteY0" fmla="*/ 0 h 628457"/>
              <a:gd name="connsiteX1" fmla="*/ 2973631 w 2973631"/>
              <a:gd name="connsiteY1" fmla="*/ 0 h 628457"/>
              <a:gd name="connsiteX2" fmla="*/ 2973631 w 2973631"/>
              <a:gd name="connsiteY2" fmla="*/ 628457 h 628457"/>
              <a:gd name="connsiteX3" fmla="*/ 0 w 2973631"/>
              <a:gd name="connsiteY3" fmla="*/ 628457 h 628457"/>
              <a:gd name="connsiteX4" fmla="*/ 0 w 2973631"/>
              <a:gd name="connsiteY4" fmla="*/ 0 h 6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31" h="628457">
                <a:moveTo>
                  <a:pt x="0" y="0"/>
                </a:moveTo>
                <a:lnTo>
                  <a:pt x="2973631" y="0"/>
                </a:lnTo>
                <a:lnTo>
                  <a:pt x="2973631" y="628457"/>
                </a:lnTo>
                <a:lnTo>
                  <a:pt x="0" y="6284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ME" sz="2000" dirty="0">
                <a:latin typeface="Roboto" pitchFamily="2" charset="0"/>
                <a:ea typeface="Roboto" pitchFamily="2" charset="0"/>
              </a:rPr>
              <a:t>Tri tipa hibridizacije</a:t>
            </a:r>
            <a:endParaRPr lang="en-US" sz="2000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3085184" y="2114274"/>
            <a:ext cx="2973630" cy="509203"/>
            <a:chOff x="1524028" y="2520674"/>
            <a:chExt cx="2973630" cy="509203"/>
          </a:xfrm>
        </p:grpSpPr>
        <p:sp>
          <p:nvSpPr>
            <p:cNvPr id="22" name="Rectangle 21"/>
            <p:cNvSpPr/>
            <p:nvPr/>
          </p:nvSpPr>
          <p:spPr>
            <a:xfrm>
              <a:off x="1524028" y="2666052"/>
              <a:ext cx="267616" cy="21844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1732182" y="2520674"/>
              <a:ext cx="2765476" cy="509203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dirty="0">
                  <a:latin typeface="Roboto" pitchFamily="2" charset="0"/>
                  <a:ea typeface="Roboto" pitchFamily="2" charset="0"/>
                </a:rPr>
                <a:t>sp</a:t>
              </a:r>
              <a:r>
                <a:rPr lang="sr-Latn-ME" baseline="30000" dirty="0">
                  <a:latin typeface="Roboto" pitchFamily="2" charset="0"/>
                  <a:ea typeface="Roboto" pitchFamily="2" charset="0"/>
                </a:rPr>
                <a:t>3</a:t>
              </a:r>
              <a:r>
                <a:rPr lang="sr-Latn-ME" dirty="0">
                  <a:latin typeface="Roboto" pitchFamily="2" charset="0"/>
                  <a:ea typeface="Roboto" pitchFamily="2" charset="0"/>
                </a:rPr>
                <a:t> hibridizacija</a:t>
              </a:r>
              <a:endParaRPr lang="en-US" sz="1800" kern="1200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30" name="Rectangle 2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pic>
        <p:nvPicPr>
          <p:cNvPr id="28" name="Picture 5" descr="http://www.ntu.ac.uk/images/cms51929s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971800"/>
            <a:ext cx="3367378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3085184" y="1619057"/>
            <a:ext cx="2973631" cy="349839"/>
            <a:chOff x="1524028" y="2025457"/>
            <a:chExt cx="2973631" cy="349839"/>
          </a:xfrm>
        </p:grpSpPr>
        <p:sp>
          <p:nvSpPr>
            <p:cNvPr id="19" name="Rectangle 18"/>
            <p:cNvSpPr/>
            <p:nvPr/>
          </p:nvSpPr>
          <p:spPr>
            <a:xfrm>
              <a:off x="1524028" y="2025457"/>
              <a:ext cx="2973631" cy="34983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524028" y="2156843"/>
              <a:ext cx="218453" cy="218453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Freeform 20"/>
          <p:cNvSpPr/>
          <p:nvPr/>
        </p:nvSpPr>
        <p:spPr>
          <a:xfrm>
            <a:off x="2418892" y="914400"/>
            <a:ext cx="4306216" cy="628457"/>
          </a:xfrm>
          <a:custGeom>
            <a:avLst/>
            <a:gdLst>
              <a:gd name="connsiteX0" fmla="*/ 0 w 2973631"/>
              <a:gd name="connsiteY0" fmla="*/ 0 h 628457"/>
              <a:gd name="connsiteX1" fmla="*/ 2973631 w 2973631"/>
              <a:gd name="connsiteY1" fmla="*/ 0 h 628457"/>
              <a:gd name="connsiteX2" fmla="*/ 2973631 w 2973631"/>
              <a:gd name="connsiteY2" fmla="*/ 628457 h 628457"/>
              <a:gd name="connsiteX3" fmla="*/ 0 w 2973631"/>
              <a:gd name="connsiteY3" fmla="*/ 628457 h 628457"/>
              <a:gd name="connsiteX4" fmla="*/ 0 w 2973631"/>
              <a:gd name="connsiteY4" fmla="*/ 0 h 6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31" h="628457">
                <a:moveTo>
                  <a:pt x="0" y="0"/>
                </a:moveTo>
                <a:lnTo>
                  <a:pt x="2973631" y="0"/>
                </a:lnTo>
                <a:lnTo>
                  <a:pt x="2973631" y="628457"/>
                </a:lnTo>
                <a:lnTo>
                  <a:pt x="0" y="6284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ME" sz="2000" dirty="0">
                <a:latin typeface="Roboto" pitchFamily="2" charset="0"/>
                <a:ea typeface="Roboto" pitchFamily="2" charset="0"/>
              </a:rPr>
              <a:t>Tri tipa hibridizacije</a:t>
            </a:r>
            <a:endParaRPr lang="en-US" sz="2000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3085184" y="2114274"/>
            <a:ext cx="2973630" cy="509203"/>
            <a:chOff x="1524028" y="2520674"/>
            <a:chExt cx="2973630" cy="509203"/>
          </a:xfrm>
        </p:grpSpPr>
        <p:sp>
          <p:nvSpPr>
            <p:cNvPr id="22" name="Rectangle 21"/>
            <p:cNvSpPr/>
            <p:nvPr/>
          </p:nvSpPr>
          <p:spPr>
            <a:xfrm>
              <a:off x="1524028" y="2666052"/>
              <a:ext cx="267616" cy="21844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1732182" y="2520674"/>
              <a:ext cx="2765476" cy="509203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dirty="0">
                  <a:latin typeface="Roboto" pitchFamily="2" charset="0"/>
                  <a:ea typeface="Roboto" pitchFamily="2" charset="0"/>
                </a:rPr>
                <a:t>sp</a:t>
              </a:r>
              <a:r>
                <a:rPr lang="sr-Latn-ME" baseline="30000" dirty="0">
                  <a:latin typeface="Roboto" pitchFamily="2" charset="0"/>
                  <a:ea typeface="Roboto" pitchFamily="2" charset="0"/>
                </a:rPr>
                <a:t>3</a:t>
              </a:r>
              <a:r>
                <a:rPr lang="sr-Latn-ME" dirty="0">
                  <a:latin typeface="Roboto" pitchFamily="2" charset="0"/>
                  <a:ea typeface="Roboto" pitchFamily="2" charset="0"/>
                </a:rPr>
                <a:t> hibridizacija</a:t>
              </a:r>
              <a:endParaRPr lang="en-US" sz="1800" kern="1200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30" name="Rectangle 2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162" y="2819400"/>
            <a:ext cx="7051676" cy="239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94F9B-C08B-4FC2-A4C6-A8D4CBF57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826"/>
            <a:ext cx="9144000" cy="570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78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EDEDC-2498-4052-9960-2BD88CC8F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12" y="304798"/>
            <a:ext cx="9318494" cy="63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3085184" y="1619057"/>
            <a:ext cx="2973631" cy="349839"/>
            <a:chOff x="1524028" y="2025457"/>
            <a:chExt cx="2973631" cy="349839"/>
          </a:xfrm>
        </p:grpSpPr>
        <p:sp>
          <p:nvSpPr>
            <p:cNvPr id="19" name="Rectangle 18"/>
            <p:cNvSpPr/>
            <p:nvPr/>
          </p:nvSpPr>
          <p:spPr>
            <a:xfrm>
              <a:off x="1524028" y="2025457"/>
              <a:ext cx="2973631" cy="34983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524028" y="2156843"/>
              <a:ext cx="218453" cy="218453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Freeform 20"/>
          <p:cNvSpPr/>
          <p:nvPr/>
        </p:nvSpPr>
        <p:spPr>
          <a:xfrm>
            <a:off x="2418892" y="914400"/>
            <a:ext cx="4306216" cy="628457"/>
          </a:xfrm>
          <a:custGeom>
            <a:avLst/>
            <a:gdLst>
              <a:gd name="connsiteX0" fmla="*/ 0 w 2973631"/>
              <a:gd name="connsiteY0" fmla="*/ 0 h 628457"/>
              <a:gd name="connsiteX1" fmla="*/ 2973631 w 2973631"/>
              <a:gd name="connsiteY1" fmla="*/ 0 h 628457"/>
              <a:gd name="connsiteX2" fmla="*/ 2973631 w 2973631"/>
              <a:gd name="connsiteY2" fmla="*/ 628457 h 628457"/>
              <a:gd name="connsiteX3" fmla="*/ 0 w 2973631"/>
              <a:gd name="connsiteY3" fmla="*/ 628457 h 628457"/>
              <a:gd name="connsiteX4" fmla="*/ 0 w 2973631"/>
              <a:gd name="connsiteY4" fmla="*/ 0 h 6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31" h="628457">
                <a:moveTo>
                  <a:pt x="0" y="0"/>
                </a:moveTo>
                <a:lnTo>
                  <a:pt x="2973631" y="0"/>
                </a:lnTo>
                <a:lnTo>
                  <a:pt x="2973631" y="628457"/>
                </a:lnTo>
                <a:lnTo>
                  <a:pt x="0" y="6284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ME" sz="2000" dirty="0">
                <a:latin typeface="Roboto" pitchFamily="2" charset="0"/>
                <a:ea typeface="Roboto" pitchFamily="2" charset="0"/>
              </a:rPr>
              <a:t>Tri tipa hibridizacije</a:t>
            </a:r>
            <a:endParaRPr lang="en-US" sz="2000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3085184" y="2114274"/>
            <a:ext cx="2973630" cy="509203"/>
            <a:chOff x="1524028" y="2520674"/>
            <a:chExt cx="2973630" cy="509203"/>
          </a:xfrm>
        </p:grpSpPr>
        <p:sp>
          <p:nvSpPr>
            <p:cNvPr id="22" name="Rectangle 21"/>
            <p:cNvSpPr/>
            <p:nvPr/>
          </p:nvSpPr>
          <p:spPr>
            <a:xfrm>
              <a:off x="1524028" y="2666052"/>
              <a:ext cx="267616" cy="21844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1732182" y="2520674"/>
              <a:ext cx="2765476" cy="509203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dirty="0">
                  <a:latin typeface="Roboto" pitchFamily="2" charset="0"/>
                  <a:ea typeface="Roboto" pitchFamily="2" charset="0"/>
                </a:rPr>
                <a:t>sp</a:t>
              </a:r>
              <a:r>
                <a:rPr lang="sr-Latn-ME" baseline="30000" dirty="0">
                  <a:latin typeface="Roboto" pitchFamily="2" charset="0"/>
                  <a:ea typeface="Roboto" pitchFamily="2" charset="0"/>
                </a:rPr>
                <a:t>3</a:t>
              </a:r>
              <a:r>
                <a:rPr lang="sr-Latn-ME" dirty="0">
                  <a:latin typeface="Roboto" pitchFamily="2" charset="0"/>
                  <a:ea typeface="Roboto" pitchFamily="2" charset="0"/>
                </a:rPr>
                <a:t> hibridizacija</a:t>
              </a:r>
              <a:endParaRPr lang="en-US" sz="1800" kern="1200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4" name="Group 43"/>
          <p:cNvGrpSpPr/>
          <p:nvPr/>
        </p:nvGrpSpPr>
        <p:grpSpPr>
          <a:xfrm>
            <a:off x="3085186" y="2623478"/>
            <a:ext cx="4001415" cy="509203"/>
            <a:chOff x="1524029" y="3029878"/>
            <a:chExt cx="2973629" cy="509203"/>
          </a:xfrm>
        </p:grpSpPr>
        <p:sp>
          <p:nvSpPr>
            <p:cNvPr id="24" name="Rectangle 23"/>
            <p:cNvSpPr/>
            <p:nvPr/>
          </p:nvSpPr>
          <p:spPr>
            <a:xfrm>
              <a:off x="1524029" y="3175255"/>
              <a:ext cx="198877" cy="218448"/>
            </a:xfrm>
            <a:prstGeom prst="rect">
              <a:avLst/>
            </a:prstGeom>
          </p:spPr>
          <p:style>
            <a:lnRef idx="2">
              <a:schemeClr val="accent2">
                <a:hueOff val="668788"/>
                <a:satOff val="-834"/>
                <a:lumOff val="19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1732182" y="3029878"/>
              <a:ext cx="2765476" cy="509203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dirty="0">
                  <a:latin typeface="Roboto" pitchFamily="2" charset="0"/>
                  <a:ea typeface="Roboto" pitchFamily="2" charset="0"/>
                </a:rPr>
                <a:t>sp</a:t>
              </a:r>
              <a:r>
                <a:rPr lang="sr-Latn-ME" baseline="30000" dirty="0">
                  <a:latin typeface="Roboto" pitchFamily="2" charset="0"/>
                  <a:ea typeface="Roboto" pitchFamily="2" charset="0"/>
                </a:rPr>
                <a:t>2</a:t>
              </a:r>
              <a:r>
                <a:rPr lang="sr-Latn-ME" dirty="0">
                  <a:latin typeface="Roboto" pitchFamily="2" charset="0"/>
                  <a:ea typeface="Roboto" pitchFamily="2" charset="0"/>
                </a:rPr>
                <a:t> hibridizacija</a:t>
              </a:r>
              <a:endParaRPr lang="en-US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30" name="Rectangle 2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pic>
        <p:nvPicPr>
          <p:cNvPr id="28" name="Picture 5" descr="http://www.ntu.ac.uk/images/cms56244s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76600"/>
            <a:ext cx="3810000" cy="266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36993" y="1524000"/>
            <a:ext cx="2870015" cy="3714680"/>
          </a:xfrm>
          <a:prstGeom prst="rect">
            <a:avLst/>
          </a:prstGeom>
          <a:solidFill>
            <a:srgbClr val="91CE55">
              <a:alpha val="8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84738" y="2776642"/>
            <a:ext cx="2574523" cy="1304716"/>
          </a:xfrm>
          <a:prstGeom prst="rect">
            <a:avLst/>
          </a:prstGeom>
          <a:noFill/>
          <a:effectLst/>
        </p:spPr>
        <p:txBody>
          <a:bodyPr wrap="square" lIns="45720" tIns="22860" rIns="45720" bIns="2286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sr-Latn-ME" sz="8000" dirty="0">
                <a:solidFill>
                  <a:prstClr val="white"/>
                </a:solidFill>
                <a:latin typeface="Roboto Black"/>
                <a:cs typeface="Roboto Black"/>
              </a:rPr>
              <a:t>c</a:t>
            </a:r>
            <a:endParaRPr lang="en-US" sz="8000" dirty="0">
              <a:solidFill>
                <a:prstClr val="white"/>
              </a:solidFill>
              <a:latin typeface="Roboto Black"/>
              <a:cs typeface="Roboto Black"/>
            </a:endParaRPr>
          </a:p>
          <a:p>
            <a:pPr>
              <a:lnSpc>
                <a:spcPct val="80000"/>
              </a:lnSpc>
            </a:pPr>
            <a:endParaRPr lang="en-US" sz="2200" b="1" dirty="0">
              <a:solidFill>
                <a:prstClr val="white"/>
              </a:solidFill>
              <a:latin typeface="Roboto Black"/>
              <a:ea typeface="Roboto" panose="02000000000000000000" pitchFamily="2" charset="0"/>
              <a:cs typeface="Roboto Black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0" y="4419600"/>
            <a:ext cx="426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8000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100000</a:t>
            </a:r>
            <a:endParaRPr lang="en-US" sz="8000" dirty="0">
              <a:solidFill>
                <a:schemeClr val="accent3">
                  <a:lumMod val="50000"/>
                </a:schemeClr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algn="ctr"/>
            <a:r>
              <a:rPr lang="sr-Latn-RS" dirty="0">
                <a:latin typeface="Roboto" pitchFamily="2" charset="0"/>
                <a:ea typeface="Roboto" pitchFamily="2" charset="0"/>
                <a:cs typeface="Roboto" pitchFamily="2" charset="0"/>
              </a:rPr>
              <a:t>NEORGANSKIH JEDINJENJA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1143000"/>
            <a:ext cx="525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8000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60000000</a:t>
            </a:r>
            <a:endParaRPr lang="en-US" sz="8000" dirty="0">
              <a:solidFill>
                <a:schemeClr val="accent3">
                  <a:lumMod val="50000"/>
                </a:schemeClr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algn="ctr"/>
            <a:r>
              <a:rPr lang="sr-Latn-RS" dirty="0">
                <a:latin typeface="Roboto" pitchFamily="2" charset="0"/>
                <a:ea typeface="Roboto" pitchFamily="2" charset="0"/>
                <a:cs typeface="Roboto" pitchFamily="2" charset="0"/>
              </a:rPr>
              <a:t>ORGANSKIH JEDINJENJA</a:t>
            </a:r>
          </a:p>
        </p:txBody>
      </p:sp>
    </p:spTree>
    <p:extLst>
      <p:ext uri="{BB962C8B-B14F-4D97-AF65-F5344CB8AC3E}">
        <p14:creationId xmlns:p14="http://schemas.microsoft.com/office/powerpoint/2010/main" val="21186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3085184" y="1619057"/>
            <a:ext cx="2973631" cy="349839"/>
            <a:chOff x="1524028" y="2025457"/>
            <a:chExt cx="2973631" cy="349839"/>
          </a:xfrm>
        </p:grpSpPr>
        <p:sp>
          <p:nvSpPr>
            <p:cNvPr id="19" name="Rectangle 18"/>
            <p:cNvSpPr/>
            <p:nvPr/>
          </p:nvSpPr>
          <p:spPr>
            <a:xfrm>
              <a:off x="1524028" y="2025457"/>
              <a:ext cx="2973631" cy="34983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524028" y="2156843"/>
              <a:ext cx="218453" cy="218453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Freeform 20"/>
          <p:cNvSpPr/>
          <p:nvPr/>
        </p:nvSpPr>
        <p:spPr>
          <a:xfrm>
            <a:off x="2418892" y="914400"/>
            <a:ext cx="4306216" cy="628457"/>
          </a:xfrm>
          <a:custGeom>
            <a:avLst/>
            <a:gdLst>
              <a:gd name="connsiteX0" fmla="*/ 0 w 2973631"/>
              <a:gd name="connsiteY0" fmla="*/ 0 h 628457"/>
              <a:gd name="connsiteX1" fmla="*/ 2973631 w 2973631"/>
              <a:gd name="connsiteY1" fmla="*/ 0 h 628457"/>
              <a:gd name="connsiteX2" fmla="*/ 2973631 w 2973631"/>
              <a:gd name="connsiteY2" fmla="*/ 628457 h 628457"/>
              <a:gd name="connsiteX3" fmla="*/ 0 w 2973631"/>
              <a:gd name="connsiteY3" fmla="*/ 628457 h 628457"/>
              <a:gd name="connsiteX4" fmla="*/ 0 w 2973631"/>
              <a:gd name="connsiteY4" fmla="*/ 0 h 6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31" h="628457">
                <a:moveTo>
                  <a:pt x="0" y="0"/>
                </a:moveTo>
                <a:lnTo>
                  <a:pt x="2973631" y="0"/>
                </a:lnTo>
                <a:lnTo>
                  <a:pt x="2973631" y="628457"/>
                </a:lnTo>
                <a:lnTo>
                  <a:pt x="0" y="6284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ME" sz="2000" dirty="0">
                <a:latin typeface="Roboto" pitchFamily="2" charset="0"/>
                <a:ea typeface="Roboto" pitchFamily="2" charset="0"/>
              </a:rPr>
              <a:t>Tri tipa hibridizacije</a:t>
            </a:r>
            <a:endParaRPr lang="en-US" sz="2000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3085184" y="2114274"/>
            <a:ext cx="2973630" cy="509203"/>
            <a:chOff x="1524028" y="2520674"/>
            <a:chExt cx="2973630" cy="509203"/>
          </a:xfrm>
        </p:grpSpPr>
        <p:sp>
          <p:nvSpPr>
            <p:cNvPr id="22" name="Rectangle 21"/>
            <p:cNvSpPr/>
            <p:nvPr/>
          </p:nvSpPr>
          <p:spPr>
            <a:xfrm>
              <a:off x="1524028" y="2666052"/>
              <a:ext cx="267616" cy="21844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1732182" y="2520674"/>
              <a:ext cx="2765476" cy="509203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dirty="0">
                  <a:latin typeface="Roboto" pitchFamily="2" charset="0"/>
                  <a:ea typeface="Roboto" pitchFamily="2" charset="0"/>
                </a:rPr>
                <a:t>sp</a:t>
              </a:r>
              <a:r>
                <a:rPr lang="sr-Latn-ME" baseline="30000" dirty="0">
                  <a:latin typeface="Roboto" pitchFamily="2" charset="0"/>
                  <a:ea typeface="Roboto" pitchFamily="2" charset="0"/>
                </a:rPr>
                <a:t>3</a:t>
              </a:r>
              <a:r>
                <a:rPr lang="sr-Latn-ME" dirty="0">
                  <a:latin typeface="Roboto" pitchFamily="2" charset="0"/>
                  <a:ea typeface="Roboto" pitchFamily="2" charset="0"/>
                </a:rPr>
                <a:t> hibridizacija</a:t>
              </a:r>
              <a:endParaRPr lang="en-US" sz="1800" kern="1200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4" name="Group 43"/>
          <p:cNvGrpSpPr/>
          <p:nvPr/>
        </p:nvGrpSpPr>
        <p:grpSpPr>
          <a:xfrm>
            <a:off x="3085186" y="2623478"/>
            <a:ext cx="4001415" cy="509203"/>
            <a:chOff x="1524029" y="3029878"/>
            <a:chExt cx="2973629" cy="509203"/>
          </a:xfrm>
        </p:grpSpPr>
        <p:sp>
          <p:nvSpPr>
            <p:cNvPr id="24" name="Rectangle 23"/>
            <p:cNvSpPr/>
            <p:nvPr/>
          </p:nvSpPr>
          <p:spPr>
            <a:xfrm>
              <a:off x="1524029" y="3175255"/>
              <a:ext cx="198877" cy="218448"/>
            </a:xfrm>
            <a:prstGeom prst="rect">
              <a:avLst/>
            </a:prstGeom>
          </p:spPr>
          <p:style>
            <a:lnRef idx="2">
              <a:schemeClr val="accent2">
                <a:hueOff val="668788"/>
                <a:satOff val="-834"/>
                <a:lumOff val="19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1732182" y="3029878"/>
              <a:ext cx="2765476" cy="509203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dirty="0">
                  <a:latin typeface="Roboto" pitchFamily="2" charset="0"/>
                  <a:ea typeface="Roboto" pitchFamily="2" charset="0"/>
                </a:rPr>
                <a:t>sp</a:t>
              </a:r>
              <a:r>
                <a:rPr lang="sr-Latn-ME" baseline="30000" dirty="0">
                  <a:latin typeface="Roboto" pitchFamily="2" charset="0"/>
                  <a:ea typeface="Roboto" pitchFamily="2" charset="0"/>
                </a:rPr>
                <a:t>2</a:t>
              </a:r>
              <a:r>
                <a:rPr lang="sr-Latn-ME" dirty="0">
                  <a:latin typeface="Roboto" pitchFamily="2" charset="0"/>
                  <a:ea typeface="Roboto" pitchFamily="2" charset="0"/>
                </a:rPr>
                <a:t> hibridizacija</a:t>
              </a:r>
              <a:endParaRPr lang="en-US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30" name="Rectangle 2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 r="54853"/>
          <a:stretch>
            <a:fillRect/>
          </a:stretch>
        </p:blipFill>
        <p:spPr bwMode="auto">
          <a:xfrm>
            <a:off x="1371600" y="3276600"/>
            <a:ext cx="2743200" cy="249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https://upload.wikimedia.org/wikipedia/commons/thumb/8/8d/Ethene-2D-flat.png/257px-Ethene-2D-fl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0"/>
            <a:ext cx="1839342" cy="17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AAB15-CB63-4D14-B08B-06C9C1D2F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046"/>
            <a:ext cx="9144000" cy="58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9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45A85-84EF-4786-BD97-1B3C677E3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289"/>
            <a:ext cx="9144000" cy="617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8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3085184" y="1619057"/>
            <a:ext cx="2973631" cy="349839"/>
            <a:chOff x="1524028" y="2025457"/>
            <a:chExt cx="2973631" cy="349839"/>
          </a:xfrm>
        </p:grpSpPr>
        <p:sp>
          <p:nvSpPr>
            <p:cNvPr id="19" name="Rectangle 18"/>
            <p:cNvSpPr/>
            <p:nvPr/>
          </p:nvSpPr>
          <p:spPr>
            <a:xfrm>
              <a:off x="1524028" y="2025457"/>
              <a:ext cx="2973631" cy="34983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524028" y="2156843"/>
              <a:ext cx="218453" cy="218453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Freeform 20"/>
          <p:cNvSpPr/>
          <p:nvPr/>
        </p:nvSpPr>
        <p:spPr>
          <a:xfrm>
            <a:off x="2418892" y="914400"/>
            <a:ext cx="4306216" cy="628457"/>
          </a:xfrm>
          <a:custGeom>
            <a:avLst/>
            <a:gdLst>
              <a:gd name="connsiteX0" fmla="*/ 0 w 2973631"/>
              <a:gd name="connsiteY0" fmla="*/ 0 h 628457"/>
              <a:gd name="connsiteX1" fmla="*/ 2973631 w 2973631"/>
              <a:gd name="connsiteY1" fmla="*/ 0 h 628457"/>
              <a:gd name="connsiteX2" fmla="*/ 2973631 w 2973631"/>
              <a:gd name="connsiteY2" fmla="*/ 628457 h 628457"/>
              <a:gd name="connsiteX3" fmla="*/ 0 w 2973631"/>
              <a:gd name="connsiteY3" fmla="*/ 628457 h 628457"/>
              <a:gd name="connsiteX4" fmla="*/ 0 w 2973631"/>
              <a:gd name="connsiteY4" fmla="*/ 0 h 6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31" h="628457">
                <a:moveTo>
                  <a:pt x="0" y="0"/>
                </a:moveTo>
                <a:lnTo>
                  <a:pt x="2973631" y="0"/>
                </a:lnTo>
                <a:lnTo>
                  <a:pt x="2973631" y="628457"/>
                </a:lnTo>
                <a:lnTo>
                  <a:pt x="0" y="6284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ME" sz="2000" dirty="0">
                <a:latin typeface="Roboto" pitchFamily="2" charset="0"/>
                <a:ea typeface="Roboto" pitchFamily="2" charset="0"/>
              </a:rPr>
              <a:t>Tri tipa hibridizacije</a:t>
            </a:r>
            <a:endParaRPr lang="en-US" sz="2000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3085184" y="2114274"/>
            <a:ext cx="2973630" cy="509203"/>
            <a:chOff x="1524028" y="2520674"/>
            <a:chExt cx="2973630" cy="509203"/>
          </a:xfrm>
        </p:grpSpPr>
        <p:sp>
          <p:nvSpPr>
            <p:cNvPr id="22" name="Rectangle 21"/>
            <p:cNvSpPr/>
            <p:nvPr/>
          </p:nvSpPr>
          <p:spPr>
            <a:xfrm>
              <a:off x="1524028" y="2666052"/>
              <a:ext cx="267616" cy="21844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1732182" y="2520674"/>
              <a:ext cx="2765476" cy="509203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dirty="0">
                  <a:latin typeface="Roboto" pitchFamily="2" charset="0"/>
                  <a:ea typeface="Roboto" pitchFamily="2" charset="0"/>
                </a:rPr>
                <a:t>sp</a:t>
              </a:r>
              <a:r>
                <a:rPr lang="sr-Latn-ME" baseline="30000" dirty="0">
                  <a:latin typeface="Roboto" pitchFamily="2" charset="0"/>
                  <a:ea typeface="Roboto" pitchFamily="2" charset="0"/>
                </a:rPr>
                <a:t>3</a:t>
              </a:r>
              <a:r>
                <a:rPr lang="sr-Latn-ME" dirty="0">
                  <a:latin typeface="Roboto" pitchFamily="2" charset="0"/>
                  <a:ea typeface="Roboto" pitchFamily="2" charset="0"/>
                </a:rPr>
                <a:t> hibridizacija</a:t>
              </a:r>
              <a:endParaRPr lang="en-US" sz="1800" kern="1200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4" name="Group 43"/>
          <p:cNvGrpSpPr/>
          <p:nvPr/>
        </p:nvGrpSpPr>
        <p:grpSpPr>
          <a:xfrm>
            <a:off x="3085186" y="2623478"/>
            <a:ext cx="4001415" cy="509203"/>
            <a:chOff x="1524029" y="3029878"/>
            <a:chExt cx="2973629" cy="509203"/>
          </a:xfrm>
        </p:grpSpPr>
        <p:sp>
          <p:nvSpPr>
            <p:cNvPr id="24" name="Rectangle 23"/>
            <p:cNvSpPr/>
            <p:nvPr/>
          </p:nvSpPr>
          <p:spPr>
            <a:xfrm>
              <a:off x="1524029" y="3175255"/>
              <a:ext cx="198877" cy="218448"/>
            </a:xfrm>
            <a:prstGeom prst="rect">
              <a:avLst/>
            </a:prstGeom>
          </p:spPr>
          <p:style>
            <a:lnRef idx="2">
              <a:schemeClr val="accent2">
                <a:hueOff val="668788"/>
                <a:satOff val="-834"/>
                <a:lumOff val="19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1732182" y="3029878"/>
              <a:ext cx="2765476" cy="509203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dirty="0">
                  <a:latin typeface="Roboto" pitchFamily="2" charset="0"/>
                  <a:ea typeface="Roboto" pitchFamily="2" charset="0"/>
                </a:rPr>
                <a:t>sp</a:t>
              </a:r>
              <a:r>
                <a:rPr lang="sr-Latn-ME" baseline="30000" dirty="0">
                  <a:latin typeface="Roboto" pitchFamily="2" charset="0"/>
                  <a:ea typeface="Roboto" pitchFamily="2" charset="0"/>
                </a:rPr>
                <a:t>2</a:t>
              </a:r>
              <a:r>
                <a:rPr lang="sr-Latn-ME" dirty="0">
                  <a:latin typeface="Roboto" pitchFamily="2" charset="0"/>
                  <a:ea typeface="Roboto" pitchFamily="2" charset="0"/>
                </a:rPr>
                <a:t> hibridizacija</a:t>
              </a:r>
              <a:endParaRPr lang="en-US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3085184" y="3132681"/>
            <a:ext cx="3620416" cy="509203"/>
            <a:chOff x="1524028" y="3539081"/>
            <a:chExt cx="3620416" cy="509203"/>
          </a:xfrm>
        </p:grpSpPr>
        <p:sp>
          <p:nvSpPr>
            <p:cNvPr id="26" name="Rectangle 25"/>
            <p:cNvSpPr/>
            <p:nvPr/>
          </p:nvSpPr>
          <p:spPr>
            <a:xfrm>
              <a:off x="1524028" y="3684459"/>
              <a:ext cx="267616" cy="218448"/>
            </a:xfrm>
            <a:prstGeom prst="rect">
              <a:avLst/>
            </a:prstGeom>
          </p:spPr>
          <p:style>
            <a:lnRef idx="2">
              <a:schemeClr val="accent2">
                <a:hueOff val="1337577"/>
                <a:satOff val="-1668"/>
                <a:lumOff val="392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1732182" y="3539081"/>
              <a:ext cx="3412262" cy="509203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dirty="0">
                  <a:latin typeface="Roboto" pitchFamily="2" charset="0"/>
                  <a:ea typeface="Roboto" pitchFamily="2" charset="0"/>
                </a:rPr>
                <a:t>sp hibridizacija</a:t>
              </a:r>
              <a:endParaRPr lang="en-US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30" name="Rectangle 2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 l="47297"/>
          <a:stretch>
            <a:fillRect/>
          </a:stretch>
        </p:blipFill>
        <p:spPr bwMode="auto">
          <a:xfrm>
            <a:off x="762000" y="3733800"/>
            <a:ext cx="2938462" cy="241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etin-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965171"/>
            <a:ext cx="2990676" cy="19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36969-B403-4EB8-BBD8-9B1D6B1EA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14810"/>
            <a:ext cx="9143999" cy="36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1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0CFA3-FE47-41E6-95A5-B1D5F051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08000"/>
            <a:ext cx="9143998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89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3085184" y="1619057"/>
            <a:ext cx="2973631" cy="349839"/>
            <a:chOff x="1524028" y="2025457"/>
            <a:chExt cx="2973631" cy="349839"/>
          </a:xfrm>
        </p:grpSpPr>
        <p:sp>
          <p:nvSpPr>
            <p:cNvPr id="19" name="Rectangle 18"/>
            <p:cNvSpPr/>
            <p:nvPr/>
          </p:nvSpPr>
          <p:spPr>
            <a:xfrm>
              <a:off x="1524028" y="2025457"/>
              <a:ext cx="2973631" cy="34983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524028" y="2156843"/>
              <a:ext cx="218453" cy="218453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Freeform 20"/>
          <p:cNvSpPr/>
          <p:nvPr/>
        </p:nvSpPr>
        <p:spPr>
          <a:xfrm>
            <a:off x="2418892" y="914400"/>
            <a:ext cx="4306216" cy="628457"/>
          </a:xfrm>
          <a:custGeom>
            <a:avLst/>
            <a:gdLst>
              <a:gd name="connsiteX0" fmla="*/ 0 w 2973631"/>
              <a:gd name="connsiteY0" fmla="*/ 0 h 628457"/>
              <a:gd name="connsiteX1" fmla="*/ 2973631 w 2973631"/>
              <a:gd name="connsiteY1" fmla="*/ 0 h 628457"/>
              <a:gd name="connsiteX2" fmla="*/ 2973631 w 2973631"/>
              <a:gd name="connsiteY2" fmla="*/ 628457 h 628457"/>
              <a:gd name="connsiteX3" fmla="*/ 0 w 2973631"/>
              <a:gd name="connsiteY3" fmla="*/ 628457 h 628457"/>
              <a:gd name="connsiteX4" fmla="*/ 0 w 2973631"/>
              <a:gd name="connsiteY4" fmla="*/ 0 h 6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31" h="628457">
                <a:moveTo>
                  <a:pt x="0" y="0"/>
                </a:moveTo>
                <a:lnTo>
                  <a:pt x="2973631" y="0"/>
                </a:lnTo>
                <a:lnTo>
                  <a:pt x="2973631" y="628457"/>
                </a:lnTo>
                <a:lnTo>
                  <a:pt x="0" y="6284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ME" sz="2000" dirty="0">
                <a:latin typeface="Roboto" pitchFamily="2" charset="0"/>
                <a:ea typeface="Roboto" pitchFamily="2" charset="0"/>
              </a:rPr>
              <a:t>Tri tipa hibridizacije</a:t>
            </a:r>
            <a:endParaRPr lang="en-US" sz="2000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3085184" y="2114274"/>
            <a:ext cx="2973630" cy="509203"/>
            <a:chOff x="1524028" y="2520674"/>
            <a:chExt cx="2973630" cy="509203"/>
          </a:xfrm>
        </p:grpSpPr>
        <p:sp>
          <p:nvSpPr>
            <p:cNvPr id="22" name="Rectangle 21"/>
            <p:cNvSpPr/>
            <p:nvPr/>
          </p:nvSpPr>
          <p:spPr>
            <a:xfrm>
              <a:off x="1524028" y="2666052"/>
              <a:ext cx="267616" cy="218448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1732182" y="2520674"/>
              <a:ext cx="2765476" cy="509203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dirty="0">
                  <a:latin typeface="Roboto" pitchFamily="2" charset="0"/>
                  <a:ea typeface="Roboto" pitchFamily="2" charset="0"/>
                </a:rPr>
                <a:t>sp</a:t>
              </a:r>
              <a:r>
                <a:rPr lang="sr-Latn-ME" baseline="30000" dirty="0">
                  <a:latin typeface="Roboto" pitchFamily="2" charset="0"/>
                  <a:ea typeface="Roboto" pitchFamily="2" charset="0"/>
                </a:rPr>
                <a:t>3</a:t>
              </a:r>
              <a:r>
                <a:rPr lang="sr-Latn-ME" dirty="0">
                  <a:latin typeface="Roboto" pitchFamily="2" charset="0"/>
                  <a:ea typeface="Roboto" pitchFamily="2" charset="0"/>
                </a:rPr>
                <a:t> hibridizacija</a:t>
              </a:r>
              <a:endParaRPr lang="en-US" sz="1800" kern="1200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4" name="Group 43"/>
          <p:cNvGrpSpPr/>
          <p:nvPr/>
        </p:nvGrpSpPr>
        <p:grpSpPr>
          <a:xfrm>
            <a:off x="3085186" y="2623478"/>
            <a:ext cx="4001415" cy="509203"/>
            <a:chOff x="1524029" y="3029878"/>
            <a:chExt cx="2973629" cy="509203"/>
          </a:xfrm>
        </p:grpSpPr>
        <p:sp>
          <p:nvSpPr>
            <p:cNvPr id="24" name="Rectangle 23"/>
            <p:cNvSpPr/>
            <p:nvPr/>
          </p:nvSpPr>
          <p:spPr>
            <a:xfrm>
              <a:off x="1524029" y="3175255"/>
              <a:ext cx="198877" cy="218448"/>
            </a:xfrm>
            <a:prstGeom prst="rect">
              <a:avLst/>
            </a:prstGeom>
          </p:spPr>
          <p:style>
            <a:lnRef idx="2">
              <a:schemeClr val="accent2">
                <a:hueOff val="668788"/>
                <a:satOff val="-834"/>
                <a:lumOff val="19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1732182" y="3029878"/>
              <a:ext cx="2765476" cy="509203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dirty="0">
                  <a:latin typeface="Roboto" pitchFamily="2" charset="0"/>
                  <a:ea typeface="Roboto" pitchFamily="2" charset="0"/>
                </a:rPr>
                <a:t>sp</a:t>
              </a:r>
              <a:r>
                <a:rPr lang="sr-Latn-ME" baseline="30000" dirty="0">
                  <a:latin typeface="Roboto" pitchFamily="2" charset="0"/>
                  <a:ea typeface="Roboto" pitchFamily="2" charset="0"/>
                </a:rPr>
                <a:t>2</a:t>
              </a:r>
              <a:r>
                <a:rPr lang="sr-Latn-ME" dirty="0">
                  <a:latin typeface="Roboto" pitchFamily="2" charset="0"/>
                  <a:ea typeface="Roboto" pitchFamily="2" charset="0"/>
                </a:rPr>
                <a:t> hibridizacija</a:t>
              </a:r>
              <a:endParaRPr lang="en-US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3085184" y="3132681"/>
            <a:ext cx="3620416" cy="509203"/>
            <a:chOff x="1524028" y="3539081"/>
            <a:chExt cx="3620416" cy="509203"/>
          </a:xfrm>
        </p:grpSpPr>
        <p:sp>
          <p:nvSpPr>
            <p:cNvPr id="26" name="Rectangle 25"/>
            <p:cNvSpPr/>
            <p:nvPr/>
          </p:nvSpPr>
          <p:spPr>
            <a:xfrm>
              <a:off x="1524028" y="3684459"/>
              <a:ext cx="267616" cy="218448"/>
            </a:xfrm>
            <a:prstGeom prst="rect">
              <a:avLst/>
            </a:prstGeom>
          </p:spPr>
          <p:style>
            <a:lnRef idx="2">
              <a:schemeClr val="accent2">
                <a:hueOff val="1337577"/>
                <a:satOff val="-1668"/>
                <a:lumOff val="392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1732182" y="3539081"/>
              <a:ext cx="3412262" cy="509203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dirty="0">
                  <a:latin typeface="Roboto" pitchFamily="2" charset="0"/>
                  <a:ea typeface="Roboto" pitchFamily="2" charset="0"/>
                </a:rPr>
                <a:t>sp hibridizacija</a:t>
              </a:r>
              <a:endParaRPr lang="en-US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30" name="Rectangle 2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pic>
        <p:nvPicPr>
          <p:cNvPr id="29" name="Picture 5" descr="25_01"/>
          <p:cNvPicPr>
            <a:picLocks noChangeAspect="1" noChangeArrowheads="1"/>
          </p:cNvPicPr>
          <p:nvPr/>
        </p:nvPicPr>
        <p:blipFill>
          <a:blip r:embed="rId3" cstate="print"/>
          <a:srcRect b="4671"/>
          <a:stretch>
            <a:fillRect/>
          </a:stretch>
        </p:blipFill>
        <p:spPr>
          <a:xfrm>
            <a:off x="1805781" y="3581400"/>
            <a:ext cx="5532437" cy="27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37" name="Rectangle 243736"/>
          <p:cNvSpPr/>
          <p:nvPr/>
        </p:nvSpPr>
        <p:spPr bwMode="auto">
          <a:xfrm>
            <a:off x="4572000" y="4538662"/>
            <a:ext cx="533400" cy="6889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156676" name="Object 2"/>
          <p:cNvGraphicFramePr>
            <a:graphicFrameLocks noChangeAspect="1"/>
          </p:cNvGraphicFramePr>
          <p:nvPr/>
        </p:nvGraphicFramePr>
        <p:xfrm>
          <a:off x="419100" y="3657600"/>
          <a:ext cx="8305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460642" imgH="1080274" progId="ChemDraw.Document.6.0">
                  <p:embed/>
                </p:oleObj>
              </mc:Choice>
              <mc:Fallback>
                <p:oleObj name="CS ChemDraw Drawing" r:id="rId2" imgW="3460642" imgH="1080274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657600"/>
                        <a:ext cx="83058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6588" y="2427287"/>
            <a:ext cx="95091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981200"/>
            <a:ext cx="9296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CS" dirty="0">
                <a:latin typeface="Roboto" pitchFamily="2" charset="0"/>
                <a:ea typeface="Roboto" pitchFamily="2" charset="0"/>
                <a:cs typeface="Times New Roman" pitchFamily="18" charset="0"/>
              </a:rPr>
              <a:t>Odrediti tip hibridizacije za svaki atom ugljenika u datom jedinjenju:</a:t>
            </a:r>
            <a:endParaRPr lang="en-US" dirty="0"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pic>
        <p:nvPicPr>
          <p:cNvPr id="931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450" y="5716587"/>
            <a:ext cx="6080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6875" y="5849937"/>
            <a:ext cx="6048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0" y="3529012"/>
            <a:ext cx="4572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30538" y="60229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2175" y="3387725"/>
            <a:ext cx="6032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08675" y="6075362"/>
            <a:ext cx="6032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96238" y="4227512"/>
            <a:ext cx="6032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94513" y="5227637"/>
            <a:ext cx="6032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4613" y="3935412"/>
            <a:ext cx="6032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20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2675" y="3300412"/>
            <a:ext cx="6032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20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88050" y="3327400"/>
            <a:ext cx="6032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20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51663" y="3629025"/>
            <a:ext cx="6032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20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37475" y="5003800"/>
            <a:ext cx="6032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204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82938" y="3327400"/>
            <a:ext cx="457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3205" name="Straight Arrow Connector 8"/>
          <p:cNvCxnSpPr>
            <a:cxnSpLocks noChangeShapeType="1"/>
          </p:cNvCxnSpPr>
          <p:nvPr/>
        </p:nvCxnSpPr>
        <p:spPr bwMode="auto">
          <a:xfrm flipV="1">
            <a:off x="571500" y="5003800"/>
            <a:ext cx="457200" cy="7620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93206" name="Straight Arrow Connector 10"/>
          <p:cNvCxnSpPr>
            <a:cxnSpLocks noChangeShapeType="1"/>
          </p:cNvCxnSpPr>
          <p:nvPr/>
        </p:nvCxnSpPr>
        <p:spPr bwMode="auto">
          <a:xfrm flipV="1">
            <a:off x="1857375" y="4991100"/>
            <a:ext cx="0" cy="9413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93207" name="Straight Arrow Connector 13"/>
          <p:cNvCxnSpPr>
            <a:cxnSpLocks noChangeShapeType="1"/>
          </p:cNvCxnSpPr>
          <p:nvPr/>
        </p:nvCxnSpPr>
        <p:spPr bwMode="auto">
          <a:xfrm>
            <a:off x="2471738" y="3910012"/>
            <a:ext cx="0" cy="6477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93208" name="Straight Arrow Connector 15"/>
          <p:cNvCxnSpPr>
            <a:cxnSpLocks noChangeShapeType="1"/>
          </p:cNvCxnSpPr>
          <p:nvPr/>
        </p:nvCxnSpPr>
        <p:spPr bwMode="auto">
          <a:xfrm flipH="1">
            <a:off x="3008313" y="3910012"/>
            <a:ext cx="306387" cy="6477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93209" name="Straight Arrow Connector 17"/>
          <p:cNvCxnSpPr>
            <a:cxnSpLocks noChangeShapeType="1"/>
          </p:cNvCxnSpPr>
          <p:nvPr/>
        </p:nvCxnSpPr>
        <p:spPr bwMode="auto">
          <a:xfrm>
            <a:off x="3314700" y="3910012"/>
            <a:ext cx="304800" cy="6477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93210" name="Curved Connector 26"/>
          <p:cNvCxnSpPr>
            <a:cxnSpLocks noChangeShapeType="1"/>
          </p:cNvCxnSpPr>
          <p:nvPr/>
        </p:nvCxnSpPr>
        <p:spPr bwMode="auto">
          <a:xfrm rot="16200000" flipH="1">
            <a:off x="3440113" y="4027487"/>
            <a:ext cx="1066800" cy="40005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93211" name="Straight Arrow Connector 243712"/>
          <p:cNvCxnSpPr>
            <a:cxnSpLocks noChangeShapeType="1"/>
          </p:cNvCxnSpPr>
          <p:nvPr/>
        </p:nvCxnSpPr>
        <p:spPr bwMode="auto">
          <a:xfrm flipV="1">
            <a:off x="3314700" y="5613400"/>
            <a:ext cx="658813" cy="533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93212" name="Straight Arrow Connector 243728"/>
          <p:cNvCxnSpPr>
            <a:cxnSpLocks noChangeShapeType="1"/>
          </p:cNvCxnSpPr>
          <p:nvPr/>
        </p:nvCxnSpPr>
        <p:spPr bwMode="auto">
          <a:xfrm>
            <a:off x="4838700" y="4013200"/>
            <a:ext cx="0" cy="609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93213" name="Straight Arrow Connector 243730"/>
          <p:cNvCxnSpPr>
            <a:cxnSpLocks noChangeShapeType="1"/>
          </p:cNvCxnSpPr>
          <p:nvPr/>
        </p:nvCxnSpPr>
        <p:spPr bwMode="auto">
          <a:xfrm>
            <a:off x="5519738" y="4013200"/>
            <a:ext cx="0" cy="609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93214" name="Straight Arrow Connector 243732"/>
          <p:cNvCxnSpPr>
            <a:cxnSpLocks noChangeShapeType="1"/>
          </p:cNvCxnSpPr>
          <p:nvPr/>
        </p:nvCxnSpPr>
        <p:spPr bwMode="auto">
          <a:xfrm>
            <a:off x="6122988" y="4013200"/>
            <a:ext cx="0" cy="609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93215" name="Elbow Connector 243734"/>
          <p:cNvCxnSpPr>
            <a:cxnSpLocks noChangeShapeType="1"/>
          </p:cNvCxnSpPr>
          <p:nvPr/>
        </p:nvCxnSpPr>
        <p:spPr bwMode="auto">
          <a:xfrm rot="5400000" flipH="1" flipV="1">
            <a:off x="5785644" y="5341144"/>
            <a:ext cx="1143000" cy="468312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5213" y="3048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1638550" cy="136768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33400" y="381000"/>
            <a:ext cx="50232" cy="15041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3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6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1828800"/>
          <a:ext cx="20653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04424" imgH="184095" progId="ChemDraw.Document.6.0">
                  <p:embed/>
                </p:oleObj>
              </mc:Choice>
              <mc:Fallback>
                <p:oleObj name="CS ChemDraw Drawing" r:id="rId2" imgW="804424" imgH="18409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206533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29000" y="1828800"/>
          <a:ext cx="21272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828718" imgH="462936" progId="ChemDraw.Document.6.0">
                  <p:embed/>
                </p:oleObj>
              </mc:Choice>
              <mc:Fallback>
                <p:oleObj name="CS ChemDraw Drawing" r:id="rId4" imgW="828718" imgH="462936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28800"/>
                        <a:ext cx="212725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553200" y="1066800"/>
          <a:ext cx="2041525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794976" imgH="804402" progId="ChemDraw.Document.6.0">
                  <p:embed/>
                </p:oleObj>
              </mc:Choice>
              <mc:Fallback>
                <p:oleObj name="CS ChemDraw Drawing" r:id="rId6" imgW="794976" imgH="804402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066800"/>
                        <a:ext cx="2041525" cy="206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57600" y="3962400"/>
          <a:ext cx="2065338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804154" imgH="804402" progId="ChemDraw.Document.6.0">
                  <p:embed/>
                </p:oleObj>
              </mc:Choice>
              <mc:Fallback>
                <p:oleObj name="CS ChemDraw Drawing" r:id="rId8" imgW="804154" imgH="804402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62400"/>
                        <a:ext cx="2065338" cy="206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3400" y="4724400"/>
          <a:ext cx="20653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863811" imgH="184095" progId="ChemDraw.Document.6.0">
                  <p:embed/>
                </p:oleObj>
              </mc:Choice>
              <mc:Fallback>
                <p:oleObj name="CS ChemDraw Drawing" r:id="rId10" imgW="863811" imgH="184095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24400"/>
                        <a:ext cx="206533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781800" y="4267200"/>
          <a:ext cx="17970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700767" imgH="593854" progId="ChemDraw.Document.6.0">
                  <p:embed/>
                </p:oleObj>
              </mc:Choice>
              <mc:Fallback>
                <p:oleObj name="CS ChemDraw Drawing" r:id="rId12" imgW="700767" imgH="593854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267200"/>
                        <a:ext cx="179705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57200" y="990600"/>
            <a:ext cx="8229600" cy="205740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228600" y="800100"/>
            <a:ext cx="8229600" cy="243840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6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1371600"/>
            <a:ext cx="3930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EMPIRIJSKE FORMULE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981200"/>
            <a:ext cx="60724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dirty="0">
                <a:latin typeface="Roboto" pitchFamily="2" charset="0"/>
                <a:ea typeface="Roboto" pitchFamily="2" charset="0"/>
                <a:cs typeface="Times New Roman" pitchFamily="18" charset="0"/>
              </a:rPr>
              <a:t>Predstavljaju cjelobrojni odnos atoma u nekom molekulu</a:t>
            </a:r>
            <a:endParaRPr lang="en-US" dirty="0"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35459" y="2614613"/>
          <a:ext cx="38242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616476" imgH="220590" progId="ChemDraw.Document.6.0">
                  <p:embed/>
                </p:oleObj>
              </mc:Choice>
              <mc:Fallback>
                <p:oleObj name="CS ChemDraw Drawing" r:id="rId2" imgW="1616476" imgH="220590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459" y="2614613"/>
                        <a:ext cx="3824288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17178" y="3525837"/>
          <a:ext cx="42608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800976" imgH="210060" progId="ChemDraw.Document.6.0">
                  <p:embed/>
                </p:oleObj>
              </mc:Choice>
              <mc:Fallback>
                <p:oleObj name="CS ChemDraw Drawing" r:id="rId4" imgW="1800976" imgH="210060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178" y="3525837"/>
                        <a:ext cx="426085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629841" y="5299075"/>
          <a:ext cx="48355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043286" imgH="208440" progId="ChemDraw.Document.6.0">
                  <p:embed/>
                </p:oleObj>
              </mc:Choice>
              <mc:Fallback>
                <p:oleObj name="CS ChemDraw Drawing" r:id="rId6" imgW="2043286" imgH="208440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841" y="5299075"/>
                        <a:ext cx="48355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6934200" y="5791200"/>
            <a:ext cx="1981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521744" y="4411662"/>
          <a:ext cx="5051719" cy="498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125676" imgH="210060" progId="ChemDraw.Document.6.0">
                  <p:embed/>
                </p:oleObj>
              </mc:Choice>
              <mc:Fallback>
                <p:oleObj name="CS ChemDraw Drawing" r:id="rId8" imgW="2125676" imgH="210060" progId="ChemDraw.Document.6.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744" y="4411662"/>
                        <a:ext cx="5051719" cy="498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9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20" name="Rectangle 1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36993" y="1524000"/>
            <a:ext cx="2870015" cy="3714680"/>
          </a:xfrm>
          <a:prstGeom prst="rect">
            <a:avLst/>
          </a:prstGeom>
          <a:solidFill>
            <a:srgbClr val="91CE55">
              <a:alpha val="8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84738" y="2776642"/>
            <a:ext cx="2574523" cy="1304716"/>
          </a:xfrm>
          <a:prstGeom prst="rect">
            <a:avLst/>
          </a:prstGeom>
          <a:noFill/>
          <a:effectLst/>
        </p:spPr>
        <p:txBody>
          <a:bodyPr wrap="square" lIns="45720" tIns="22860" rIns="45720" bIns="2286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sr-Latn-ME" sz="8000" dirty="0">
                <a:solidFill>
                  <a:prstClr val="white"/>
                </a:solidFill>
                <a:latin typeface="Roboto Black"/>
                <a:cs typeface="Roboto Black"/>
              </a:rPr>
              <a:t>c</a:t>
            </a:r>
            <a:endParaRPr lang="en-US" sz="8000" dirty="0">
              <a:solidFill>
                <a:prstClr val="white"/>
              </a:solidFill>
              <a:latin typeface="Roboto Black"/>
              <a:cs typeface="Roboto Black"/>
            </a:endParaRPr>
          </a:p>
          <a:p>
            <a:pPr>
              <a:lnSpc>
                <a:spcPct val="80000"/>
              </a:lnSpc>
            </a:pPr>
            <a:endParaRPr lang="en-US" sz="2200" b="1" dirty="0">
              <a:solidFill>
                <a:prstClr val="white"/>
              </a:solidFill>
              <a:latin typeface="Roboto Black"/>
              <a:ea typeface="Roboto" panose="02000000000000000000" pitchFamily="2" charset="0"/>
              <a:cs typeface="Roboto Black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10" name="Picture 8" descr="Mea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1212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1066800"/>
            <a:ext cx="1835421" cy="1180895"/>
          </a:xfrm>
          <a:prstGeom prst="rect">
            <a:avLst/>
          </a:prstGeom>
        </p:spPr>
      </p:pic>
      <p:pic>
        <p:nvPicPr>
          <p:cNvPr id="12" name="Picture 11" descr="ind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2707481"/>
            <a:ext cx="1994566" cy="1443038"/>
          </a:xfrm>
          <a:prstGeom prst="rect">
            <a:avLst/>
          </a:prstGeom>
        </p:spPr>
      </p:pic>
      <p:pic>
        <p:nvPicPr>
          <p:cNvPr id="13" name="Picture 12" descr="inde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2133600"/>
            <a:ext cx="966788" cy="1662197"/>
          </a:xfrm>
          <a:prstGeom prst="rect">
            <a:avLst/>
          </a:prstGeom>
        </p:spPr>
      </p:pic>
      <p:pic>
        <p:nvPicPr>
          <p:cNvPr id="14" name="Picture 13" descr="inde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" y="4267200"/>
            <a:ext cx="1528763" cy="1528763"/>
          </a:xfrm>
          <a:prstGeom prst="rect">
            <a:avLst/>
          </a:prstGeom>
        </p:spPr>
      </p:pic>
      <p:pic>
        <p:nvPicPr>
          <p:cNvPr id="16" name="Picture 15" descr="imagesqq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389649">
            <a:off x="2362200" y="3886200"/>
            <a:ext cx="1371600" cy="2228850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5105400"/>
            <a:ext cx="2113422" cy="111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image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00" y="4724400"/>
            <a:ext cx="2024185" cy="1524000"/>
          </a:xfrm>
          <a:prstGeom prst="rect">
            <a:avLst/>
          </a:prstGeom>
        </p:spPr>
      </p:pic>
      <p:pic>
        <p:nvPicPr>
          <p:cNvPr id="22" name="Picture 21" descr="image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787893">
            <a:off x="7249696" y="3347414"/>
            <a:ext cx="1744919" cy="1161164"/>
          </a:xfrm>
          <a:prstGeom prst="rect">
            <a:avLst/>
          </a:prstGeom>
        </p:spPr>
      </p:pic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289648">
            <a:off x="5482312" y="2624138"/>
            <a:ext cx="1839686" cy="1609725"/>
          </a:xfrm>
          <a:prstGeom prst="rect">
            <a:avLst/>
          </a:prstGeom>
        </p:spPr>
      </p:pic>
      <p:pic>
        <p:nvPicPr>
          <p:cNvPr id="24" name="Picture 23" descr="index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48400" y="1905000"/>
            <a:ext cx="2074194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3" name="Object 3"/>
          <p:cNvGraphicFramePr>
            <a:graphicFrameLocks noChangeAspect="1"/>
          </p:cNvGraphicFramePr>
          <p:nvPr/>
        </p:nvGraphicFramePr>
        <p:xfrm>
          <a:off x="2819400" y="2971801"/>
          <a:ext cx="3790950" cy="594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223432" imgH="191700" progId="ChemDraw.Document.6.0">
                  <p:embed/>
                </p:oleObj>
              </mc:Choice>
              <mc:Fallback>
                <p:oleObj name="CS ChemDraw Drawing" r:id="rId2" imgW="1223432" imgH="19170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71801"/>
                        <a:ext cx="3790950" cy="594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4" name="Object 7"/>
          <p:cNvGraphicFramePr>
            <a:graphicFrameLocks noChangeAspect="1"/>
          </p:cNvGraphicFramePr>
          <p:nvPr/>
        </p:nvGraphicFramePr>
        <p:xfrm>
          <a:off x="2767013" y="4194175"/>
          <a:ext cx="39639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345262" imgH="190080" progId="ChemDraw.Document.6.0">
                  <p:embed/>
                </p:oleObj>
              </mc:Choice>
              <mc:Fallback>
                <p:oleObj name="CS ChemDraw Drawing" r:id="rId4" imgW="1345262" imgH="190080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4194175"/>
                        <a:ext cx="3963987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4200" y="1371600"/>
            <a:ext cx="41617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MOLEKULSKE FORMULE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1157" y="1981200"/>
            <a:ext cx="48478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dirty="0">
                <a:latin typeface="Roboto" pitchFamily="2" charset="0"/>
                <a:ea typeface="Roboto" pitchFamily="2" charset="0"/>
                <a:cs typeface="Times New Roman" pitchFamily="18" charset="0"/>
              </a:rPr>
              <a:t>Daju tačan broj svih atoma u nekom molekulu</a:t>
            </a:r>
            <a:endParaRPr lang="en-US" dirty="0"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1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2" name="Rectangle 11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581400" y="3979863"/>
          <a:ext cx="2286000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988687" imgH="1119690" progId="ChemDraw.Document.6.0">
                  <p:embed/>
                </p:oleObj>
              </mc:Choice>
              <mc:Fallback>
                <p:oleObj name="CS ChemDraw Drawing" r:id="rId2" imgW="988687" imgH="111969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979863"/>
                        <a:ext cx="2286000" cy="258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" y="2590800"/>
          <a:ext cx="3465512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499238" imgH="603180" progId="ChemDraw.Document.6.0">
                  <p:embed/>
                </p:oleObj>
              </mc:Choice>
              <mc:Fallback>
                <p:oleObj name="CS ChemDraw Drawing" r:id="rId4" imgW="1499238" imgH="603180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3465512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943600" y="2608263"/>
          <a:ext cx="2403475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039201" imgH="586440" progId="ChemDraw.Document.6.0">
                  <p:embed/>
                </p:oleObj>
              </mc:Choice>
              <mc:Fallback>
                <p:oleObj name="CS ChemDraw Drawing" r:id="rId6" imgW="1039201" imgH="586440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608263"/>
                        <a:ext cx="2403475" cy="1354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06616" y="1371600"/>
            <a:ext cx="67169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STRUKTURNE (konstitucione) FORMULE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9974" y="1981200"/>
            <a:ext cx="65501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dirty="0">
                <a:latin typeface="Roboto" pitchFamily="2" charset="0"/>
                <a:ea typeface="Roboto" pitchFamily="2" charset="0"/>
                <a:cs typeface="Times New Roman" pitchFamily="18" charset="0"/>
              </a:rPr>
              <a:t>Prikazuju detaljan raspored hemijskih veza i atoma u molekulu</a:t>
            </a:r>
            <a:endParaRPr lang="en-US" dirty="0"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3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4" name="Rectangle 13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14400" y="3124200"/>
          <a:ext cx="2960688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00859" imgH="1218780" progId="ChemDraw.Document.6.0">
                  <p:embed/>
                </p:oleObj>
              </mc:Choice>
              <mc:Fallback>
                <p:oleObj name="CS ChemDraw Drawing" r:id="rId2" imgW="1500859" imgH="121878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2960688" cy="240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56213" y="3108325"/>
          <a:ext cx="3382962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714264" imgH="1135080" progId="ChemDraw.Document.6.0">
                  <p:embed/>
                </p:oleObj>
              </mc:Choice>
              <mc:Fallback>
                <p:oleObj name="CS ChemDraw Drawing" r:id="rId4" imgW="1714264" imgH="1135080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3108325"/>
                        <a:ext cx="3382962" cy="223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0739" y="1371600"/>
            <a:ext cx="658866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RACIONALNE (kondezovane) FORMULE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6085" y="1981200"/>
            <a:ext cx="38779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dirty="0">
                <a:latin typeface="Roboto" pitchFamily="2" charset="0"/>
                <a:ea typeface="Roboto" pitchFamily="2" charset="0"/>
                <a:cs typeface="Times New Roman" pitchFamily="18" charset="0"/>
              </a:rPr>
              <a:t>Prikazuju sažete strukturne formule </a:t>
            </a:r>
            <a:endParaRPr lang="en-US" dirty="0"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2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3" name="Rectangle 12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3" name="Rectangle 12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300" y="1600200"/>
            <a:ext cx="8915400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CS" dirty="0">
                <a:latin typeface="Roboto" pitchFamily="2" charset="0"/>
                <a:ea typeface="Roboto" pitchFamily="2" charset="0"/>
                <a:cs typeface="Times New Roman" pitchFamily="18" charset="0"/>
              </a:rPr>
              <a:t>Za razliku od neorganskih, </a:t>
            </a: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organske reakcije </a:t>
            </a:r>
            <a:r>
              <a:rPr lang="sr-Latn-CS" dirty="0">
                <a:latin typeface="Roboto" pitchFamily="2" charset="0"/>
                <a:ea typeface="Roboto" pitchFamily="2" charset="0"/>
                <a:cs typeface="Times New Roman" pitchFamily="18" charset="0"/>
              </a:rPr>
              <a:t>su često spore.</a:t>
            </a:r>
          </a:p>
          <a:p>
            <a:pPr algn="ctr">
              <a:defRPr/>
            </a:pPr>
            <a:endParaRPr lang="sr-Latn-CS" dirty="0">
              <a:latin typeface="Roboto" pitchFamily="2" charset="0"/>
              <a:ea typeface="Roboto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sr-Latn-CS" dirty="0">
                <a:latin typeface="Roboto" pitchFamily="2" charset="0"/>
                <a:ea typeface="Roboto" pitchFamily="2" charset="0"/>
                <a:cs typeface="Times New Roman" pitchFamily="18" charset="0"/>
              </a:rPr>
              <a:t>Za odvijanje bioloških procesa to nije prihvatljivo, pa organske (=biohemijske) transformacije ubrzavaju enzimi (po strukturi proteini).</a:t>
            </a:r>
            <a:endParaRPr lang="en-US" dirty="0"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pic>
        <p:nvPicPr>
          <p:cNvPr id="16" name="Picture 15" descr="1 dfF4b1H9e6qzP7YCm7gW5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2890" y="3429000"/>
            <a:ext cx="3638220" cy="259079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763" y="1219200"/>
            <a:ext cx="753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48" name="Picture 6" descr="https://upload.wikimedia.org/wikipedia/commons/7/74/Acetic-acid-CRC-GED-3D-balls-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0213" y="2362200"/>
            <a:ext cx="36449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9962" name="Picture 10" descr="https://upload.wikimedia.org/wikipedia/commons/thumb/5/5a/Hydroxide-3D-vdW.png/100px-Hydroxide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938" y="4191000"/>
            <a:ext cx="952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9964" name="Picture 12" descr="https://upload.wikimedia.org/wikipedia/commons/thumb/5/5a/Hydroxide-3D-vdW.png/100px-Hydroxide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975" y="3081338"/>
            <a:ext cx="952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9966" name="Picture 14" descr="https://upload.wikimedia.org/wikipedia/commons/thumb/5/5a/Hydroxide-3D-vdW.png/100px-Hydroxide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1700" y="2114550"/>
            <a:ext cx="952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9968" name="Picture 16" descr="https://upload.wikimedia.org/wikipedia/commons/thumb/5/5a/Hydroxide-3D-vdW.png/100px-Hydroxide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4438" y="4249738"/>
            <a:ext cx="952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2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3" name="Rectangle 12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509960" name="Picture 8" descr="https://upload.wikimedia.org/wikipedia/commons/thumb/5/5a/Hydroxide-3D-vdW.png/100px-Hydroxide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6115050"/>
            <a:ext cx="952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9056E-6 L -0.21042 4.1905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09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958E-6 L -0.17934 0.0011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09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05689 L 0.25 -0.2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09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44218E-6 L 0.17205 -0.06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09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0.01596 L 0.28924 0.0159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09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763" y="1219200"/>
            <a:ext cx="753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2" name="Picture 6" descr="https://upload.wikimedia.org/wikipedia/commons/7/74/Acetic-acid-CRC-GED-3D-balls-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0213" y="2362200"/>
            <a:ext cx="36449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4" name="Picture 10" descr="https://upload.wikimedia.org/wikipedia/commons/thumb/5/5a/Hydroxide-3D-vdW.png/100px-Hydroxide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938" y="4191000"/>
            <a:ext cx="952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5" name="Picture 12" descr="https://upload.wikimedia.org/wikipedia/commons/thumb/5/5a/Hydroxide-3D-vdW.png/100px-Hydroxide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895600"/>
            <a:ext cx="952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6" name="Picture 14" descr="https://upload.wikimedia.org/wikipedia/commons/thumb/5/5a/Hydroxide-3D-vdW.png/100px-Hydroxide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1700" y="2114550"/>
            <a:ext cx="952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7" name="Picture 16" descr="https://upload.wikimedia.org/wikipedia/commons/thumb/5/5a/Hydroxide-3D-vdW.png/100px-Hydroxide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4438" y="4249738"/>
            <a:ext cx="952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 bwMode="auto">
          <a:xfrm rot="10800000">
            <a:off x="6477000" y="4386263"/>
            <a:ext cx="1087438" cy="5873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3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4" name="Rectangle 13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186373" name="Picture 8" descr="https://upload.wikimedia.org/wikipedia/commons/thumb/5/5a/Hydroxide-3D-vdW.png/100px-Hydroxide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064250"/>
            <a:ext cx="952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91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ELEKTROFILI (,,vole elektrone“)</a:t>
            </a: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503" name="Picture 7" descr="http://upload.wikimedia.org/wikipedia/commons/d/d4/Ammonia-2D-f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700" y="4953000"/>
            <a:ext cx="18923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9" descr="http://en.academic.ru/pictures/enwiki/87/Water-2D-fl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100" y="4808538"/>
            <a:ext cx="1706563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>
            <a:off x="3746500" y="3994150"/>
            <a:ext cx="1371600" cy="9588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/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5346700" y="3994150"/>
            <a:ext cx="304800" cy="9588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/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5346700" y="3994150"/>
            <a:ext cx="762000" cy="8143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/>
        </p:spPr>
      </p:cxn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106543" y="1828800"/>
          <a:ext cx="4930914" cy="49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183485" imgH="218970" progId="ChemDraw.Document.6.0">
                  <p:embed/>
                </p:oleObj>
              </mc:Choice>
              <mc:Fallback>
                <p:oleObj name="CS ChemDraw Drawing" r:id="rId4" imgW="2183485" imgH="21897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543" y="1828800"/>
                        <a:ext cx="4930914" cy="494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2002278" y="3276600"/>
          <a:ext cx="5139444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996012" imgH="220590" progId="ChemDraw.Document.6.0">
                  <p:embed/>
                </p:oleObj>
              </mc:Choice>
              <mc:Fallback>
                <p:oleObj name="CS ChemDraw Drawing" r:id="rId6" imgW="1996012" imgH="22059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278" y="3276600"/>
                        <a:ext cx="5139444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" y="2514600"/>
            <a:ext cx="891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NUKLEOFILI (,,vole jezgro“)</a:t>
            </a: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9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20" name="Rectangle 1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9154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RASKIDANJE KOVALENTNE VEZE</a:t>
            </a:r>
          </a:p>
          <a:p>
            <a:pPr algn="ctr">
              <a:defRPr/>
            </a:pP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HOMOLITIČKO</a:t>
            </a:r>
          </a:p>
          <a:p>
            <a:pPr>
              <a:defRPr/>
            </a:pP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8834" name="Picture 2" descr="http://upload.wikimedia.org/wikipedia/commons/5/5b/Homolysis_(Chemistry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1238"/>
            <a:ext cx="6292850" cy="7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1752600"/>
            <a:ext cx="18966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Slobodni radikali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1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2" name="Rectangle 11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27000" y="3678238"/>
          <a:ext cx="8890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3744043" imgH="909630" progId="ChemDraw.Document.6.0">
                  <p:embed/>
                </p:oleObj>
              </mc:Choice>
              <mc:Fallback>
                <p:oleObj name="CS ChemDraw Drawing" r:id="rId3" imgW="3744043" imgH="90963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3678238"/>
                        <a:ext cx="8890000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667000" y="3429000"/>
            <a:ext cx="63246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1524000" y="4191000"/>
          <a:ext cx="228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78823" imgH="557413" progId="ChemDraw.Document.6.0">
                  <p:embed/>
                </p:oleObj>
              </mc:Choice>
              <mc:Fallback>
                <p:oleObj name="CS ChemDraw Drawing" r:id="rId5" imgW="78823" imgH="557413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91000"/>
                        <a:ext cx="228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7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03A241-88C9-4633-B69F-8F87B4309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723"/>
            <a:ext cx="9144000" cy="61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982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381000"/>
            <a:ext cx="89154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9861" name="Picture 5" descr="http://upload.wikimedia.org/wikipedia/commons/thumb/5/54/Heterolysis_(Chemistry).png/350px-Heterolysis_(Chemistry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19313"/>
            <a:ext cx="55721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00200" y="4826000"/>
          <a:ext cx="6096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76959" imgH="211358" progId="ChemDraw.Document.6.0">
                  <p:embed/>
                </p:oleObj>
              </mc:Choice>
              <mc:Fallback>
                <p:oleObj name="CS ChemDraw Drawing" r:id="rId3" imgW="276959" imgH="211358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26000"/>
                        <a:ext cx="60960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4025" y="4267200"/>
          <a:ext cx="817086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780792" imgH="908057" progId="ChemDraw.Document.6.0">
                  <p:embed/>
                </p:oleObj>
              </mc:Choice>
              <mc:Fallback>
                <p:oleObj name="CS ChemDraw Drawing" r:id="rId5" imgW="3780792" imgH="908057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4267200"/>
                        <a:ext cx="8170863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37188" y="6248400"/>
            <a:ext cx="1966912" cy="477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500" b="1" dirty="0">
                <a:latin typeface="Times New Roman" pitchFamily="18" charset="0"/>
                <a:cs typeface="Times New Roman" pitchFamily="18" charset="0"/>
              </a:rPr>
              <a:t>Karbokatjon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838200"/>
            <a:ext cx="89154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RASKIDANJE KOVALENTNE VEZE</a:t>
            </a:r>
          </a:p>
          <a:p>
            <a:pPr algn="ctr">
              <a:defRPr/>
            </a:pP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HETEROLITIČKO</a:t>
            </a:r>
          </a:p>
          <a:p>
            <a:pPr>
              <a:defRPr/>
            </a:pP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1752600"/>
            <a:ext cx="5693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joni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4191000"/>
            <a:ext cx="37338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8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9" name="Rectangle 1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84738" y="2776642"/>
            <a:ext cx="2574523" cy="1304716"/>
          </a:xfrm>
          <a:prstGeom prst="rect">
            <a:avLst/>
          </a:prstGeom>
          <a:noFill/>
          <a:effectLst/>
        </p:spPr>
        <p:txBody>
          <a:bodyPr wrap="square" lIns="45720" tIns="22860" rIns="45720" bIns="2286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sr-Latn-ME" sz="8000" dirty="0">
                <a:solidFill>
                  <a:prstClr val="white"/>
                </a:solidFill>
                <a:latin typeface="Roboto Black"/>
                <a:cs typeface="Roboto Black"/>
              </a:rPr>
              <a:t>c</a:t>
            </a:r>
            <a:endParaRPr lang="en-US" sz="8000" dirty="0">
              <a:solidFill>
                <a:prstClr val="white"/>
              </a:solidFill>
              <a:latin typeface="Roboto Black"/>
              <a:cs typeface="Roboto Black"/>
            </a:endParaRPr>
          </a:p>
          <a:p>
            <a:pPr>
              <a:lnSpc>
                <a:spcPct val="80000"/>
              </a:lnSpc>
            </a:pPr>
            <a:endParaRPr lang="en-US" sz="2200" b="1" dirty="0">
              <a:solidFill>
                <a:prstClr val="white"/>
              </a:solidFill>
              <a:latin typeface="Roboto Black"/>
              <a:ea typeface="Roboto" panose="02000000000000000000" pitchFamily="2" charset="0"/>
              <a:cs typeface="Roboto Black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21710" y="1524000"/>
            <a:ext cx="57006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itchFamily="2" charset="0"/>
                <a:ea typeface="Roboto" pitchFamily="2" charset="0"/>
                <a:cs typeface="Roboto" pitchFamily="2" charset="0"/>
              </a:rPr>
              <a:t>M</a:t>
            </a:r>
            <a:r>
              <a:rPr lang="sr-Latn-RS" dirty="0">
                <a:latin typeface="Roboto" pitchFamily="2" charset="0"/>
                <a:ea typeface="Roboto" pitchFamily="2" charset="0"/>
                <a:cs typeface="Roboto" pitchFamily="2" charset="0"/>
              </a:rPr>
              <a:t>islilo se da mogu nastati samo u živim organizmima</a:t>
            </a:r>
          </a:p>
          <a:p>
            <a:pPr algn="ctr"/>
            <a:endParaRPr lang="sr-Latn-RS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ctr"/>
            <a:r>
              <a:rPr lang="sr-Latn-R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“organska”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5962" y="5105400"/>
            <a:ext cx="24320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itchFamily="2" charset="0"/>
                <a:ea typeface="Roboto" pitchFamily="2" charset="0"/>
                <a:cs typeface="Roboto" pitchFamily="2" charset="0"/>
              </a:rPr>
              <a:t>S</a:t>
            </a:r>
            <a:r>
              <a:rPr lang="sr-Latn-ME" dirty="0">
                <a:latin typeface="Roboto" pitchFamily="2" charset="0"/>
                <a:ea typeface="Roboto" pitchFamily="2" charset="0"/>
                <a:cs typeface="Roboto" pitchFamily="2" charset="0"/>
              </a:rPr>
              <a:t>intetisao ureu</a:t>
            </a:r>
            <a:endParaRPr lang="sr-Latn-RS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ctr"/>
            <a:endParaRPr lang="sr-Latn-RS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ctr"/>
            <a:r>
              <a:rPr lang="sr-Latn-R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Wohler, 1828.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15" name="Picture 10" descr="http://upload.wikimedia.org/wikipedia/commons/1/1a/Urea_Synthesis_Woehl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0"/>
            <a:ext cx="7159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6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1CAB5F-60A1-48DA-B560-7DD795B9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4201"/>
            <a:ext cx="9144002" cy="61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02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3048000" y="3581400"/>
            <a:ext cx="609600" cy="457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900" y="1427163"/>
            <a:ext cx="43701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SUPSTITUCIJA (zamjena)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58950" y="2895600"/>
          <a:ext cx="6699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17747" imgH="517733" progId="ChemDraw.Document.6.0">
                  <p:embed/>
                </p:oleObj>
              </mc:Choice>
              <mc:Fallback>
                <p:oleObj name="CS ChemDraw Drawing" r:id="rId2" imgW="517747" imgH="517733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2895600"/>
                        <a:ext cx="669925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2238" y="2667000"/>
          <a:ext cx="883920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394359" imgH="1752139" progId="ChemDraw.Document.6.0">
                  <p:embed/>
                </p:oleObj>
              </mc:Choice>
              <mc:Fallback>
                <p:oleObj name="CS ChemDraw Drawing" r:id="rId4" imgW="6394359" imgH="1752139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2667000"/>
                        <a:ext cx="8839200" cy="242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02903" y="5410200"/>
            <a:ext cx="46891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dirty="0">
                <a:latin typeface="Roboto" pitchFamily="2" charset="0"/>
                <a:ea typeface="Roboto" pitchFamily="2" charset="0"/>
              </a:rPr>
              <a:t>Iz dva molekula nastaju nova dva molekula!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VRSTE ORGANSKIH REAKCIJA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3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4" name="Rectangle 13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900" y="1427163"/>
            <a:ext cx="355097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ADICIJA (dodavanje)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01838" y="3048000"/>
          <a:ext cx="15668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22780" imgH="289369" progId="ChemDraw.Document.6.0">
                  <p:embed/>
                </p:oleObj>
              </mc:Choice>
              <mc:Fallback>
                <p:oleObj name="CS ChemDraw Drawing" r:id="rId2" imgW="822780" imgH="289369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3048000"/>
                        <a:ext cx="1566862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9200" y="2667000"/>
          <a:ext cx="2743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563228" imgH="507205" progId="ChemDraw.Document.6.0">
                  <p:embed/>
                </p:oleObj>
              </mc:Choice>
              <mc:Fallback>
                <p:oleObj name="CS ChemDraw Drawing" r:id="rId4" imgW="1563228" imgH="50720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67000"/>
                        <a:ext cx="27432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" y="3200400"/>
          <a:ext cx="8204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499914" imgH="500997" progId="ChemDraw.Document.6.0">
                  <p:embed/>
                </p:oleObj>
              </mc:Choice>
              <mc:Fallback>
                <p:oleObj name="CS ChemDraw Drawing" r:id="rId6" imgW="4499914" imgH="500997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8204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4419600" y="2819400"/>
            <a:ext cx="44196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06336" y="5654675"/>
            <a:ext cx="38074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b="1" dirty="0">
                <a:latin typeface="Roboto" pitchFamily="2" charset="0"/>
                <a:ea typeface="Roboto" pitchFamily="2" charset="0"/>
              </a:rPr>
              <a:t>Iz dva molekula nastaje jedan novi!</a:t>
            </a:r>
            <a:endParaRPr lang="en-US" b="1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9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2" name="Rectangle 11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VRSTE ORGANSKIH REAKCIJA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676400" y="3124200"/>
            <a:ext cx="762000" cy="4572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971550" y="3124200"/>
            <a:ext cx="457200" cy="4572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900" y="1427163"/>
            <a:ext cx="459773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ELIMINACIJA (oduzimanje)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5715000"/>
            <a:ext cx="40126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b="1" dirty="0">
                <a:latin typeface="Roboto" pitchFamily="2" charset="0"/>
                <a:ea typeface="Roboto" pitchFamily="2" charset="0"/>
              </a:rPr>
              <a:t>Iz jednog molekula nastaju dva nova!</a:t>
            </a:r>
            <a:endParaRPr lang="en-US" b="1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192519" name="Object 5"/>
          <p:cNvGraphicFramePr>
            <a:graphicFrameLocks noChangeAspect="1"/>
          </p:cNvGraphicFramePr>
          <p:nvPr/>
        </p:nvGraphicFramePr>
        <p:xfrm>
          <a:off x="228600" y="3200400"/>
          <a:ext cx="87328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41390" imgH="549585" progId="ChemDraw.Document.6.0">
                  <p:embed/>
                </p:oleObj>
              </mc:Choice>
              <mc:Fallback>
                <p:oleObj name="CS ChemDraw Drawing" r:id="rId2" imgW="4841390" imgH="549585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873283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2895600" y="3124200"/>
            <a:ext cx="60198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3" name="Rectangle 12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VRSTE ORGANSKIH REAKCIJA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900" y="1427163"/>
            <a:ext cx="23342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OKSIDACIJA 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8507" y="5029200"/>
            <a:ext cx="503214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dirty="0">
                <a:latin typeface="Roboto" pitchFamily="2" charset="0"/>
                <a:ea typeface="Roboto" pitchFamily="2" charset="0"/>
              </a:rPr>
              <a:t>Oksidacija je oduzimanje vodonika i (najčešće)</a:t>
            </a:r>
          </a:p>
          <a:p>
            <a:pPr algn="ctr">
              <a:defRPr/>
            </a:pPr>
            <a:r>
              <a:rPr lang="sr-Latn-CS" dirty="0">
                <a:latin typeface="Roboto" pitchFamily="2" charset="0"/>
                <a:ea typeface="Roboto" pitchFamily="2" charset="0"/>
              </a:rPr>
              <a:t>dodavanje kiseonika.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8600" y="3276600"/>
          <a:ext cx="84883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81140" imgH="354693" progId="ChemDraw.Document.6.0">
                  <p:embed/>
                </p:oleObj>
              </mc:Choice>
              <mc:Fallback>
                <p:oleObj name="CS ChemDraw Drawing" r:id="rId2" imgW="4381140" imgH="354693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76600"/>
                        <a:ext cx="84883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7" name="Rectangle 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VRSTE ORGANSKIH REAKCIJA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900" y="1427163"/>
            <a:ext cx="21852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Times New Roman" pitchFamily="18" charset="0"/>
              </a:rPr>
              <a:t>REDUKCIJA 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3580" y="5645150"/>
            <a:ext cx="48349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dirty="0">
                <a:latin typeface="Roboto" pitchFamily="2" charset="0"/>
                <a:ea typeface="Roboto" pitchFamily="2" charset="0"/>
              </a:rPr>
              <a:t>Redukcija je dodavanje vodonika i (najčešće)</a:t>
            </a:r>
          </a:p>
          <a:p>
            <a:pPr algn="ctr">
              <a:defRPr/>
            </a:pPr>
            <a:r>
              <a:rPr lang="sr-Latn-CS" dirty="0">
                <a:latin typeface="Roboto" pitchFamily="2" charset="0"/>
                <a:ea typeface="Roboto" pitchFamily="2" charset="0"/>
              </a:rPr>
              <a:t>oduzimanje kiseonika.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00200" y="2209800"/>
          <a:ext cx="5656263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821962" imgH="664037" progId="ChemDraw.Document.6.0">
                  <p:embed/>
                </p:oleObj>
              </mc:Choice>
              <mc:Fallback>
                <p:oleObj name="CS ChemDraw Drawing" r:id="rId2" imgW="2821962" imgH="664037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09800"/>
                        <a:ext cx="5656263" cy="133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58938" y="3962400"/>
          <a:ext cx="61658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076516" imgH="759863" progId="ChemDraw.Document.6.0">
                  <p:embed/>
                </p:oleObj>
              </mc:Choice>
              <mc:Fallback>
                <p:oleObj name="CS ChemDraw Drawing" r:id="rId4" imgW="3076516" imgH="759863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3962400"/>
                        <a:ext cx="616585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8" name="Rectangle 7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VRSTE ORGANSKIH REAKCIJA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7" name="Object 4"/>
          <p:cNvGraphicFramePr>
            <a:graphicFrameLocks noChangeAspect="1"/>
          </p:cNvGraphicFramePr>
          <p:nvPr/>
        </p:nvGraphicFramePr>
        <p:xfrm>
          <a:off x="1113899" y="914400"/>
          <a:ext cx="6652802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595465" imgH="4985943" progId="ChemDraw.Document.6.0">
                  <p:embed/>
                </p:oleObj>
              </mc:Choice>
              <mc:Fallback>
                <p:oleObj name="CS ChemDraw Drawing" r:id="rId2" imgW="6595465" imgH="4985943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899" y="914400"/>
                        <a:ext cx="6652802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5" name="Rectangle 4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7097" y="53340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188" y="400880"/>
            <a:ext cx="100463" cy="513520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84738" y="2776642"/>
            <a:ext cx="2574523" cy="1304716"/>
          </a:xfrm>
          <a:prstGeom prst="rect">
            <a:avLst/>
          </a:prstGeom>
          <a:noFill/>
          <a:effectLst/>
        </p:spPr>
        <p:txBody>
          <a:bodyPr wrap="square" lIns="45720" tIns="22860" rIns="45720" bIns="2286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sr-Latn-ME" sz="8000" dirty="0">
                <a:solidFill>
                  <a:prstClr val="white"/>
                </a:solidFill>
                <a:latin typeface="Roboto Black"/>
                <a:cs typeface="Roboto Black"/>
              </a:rPr>
              <a:t>c</a:t>
            </a:r>
            <a:endParaRPr lang="en-US" sz="8000" dirty="0">
              <a:solidFill>
                <a:prstClr val="white"/>
              </a:solidFill>
              <a:latin typeface="Roboto Black"/>
              <a:cs typeface="Roboto Black"/>
            </a:endParaRPr>
          </a:p>
          <a:p>
            <a:pPr>
              <a:lnSpc>
                <a:spcPct val="80000"/>
              </a:lnSpc>
            </a:pPr>
            <a:endParaRPr lang="en-US" sz="2200" b="1" dirty="0">
              <a:solidFill>
                <a:prstClr val="white"/>
              </a:solidFill>
              <a:latin typeface="Roboto Black"/>
              <a:ea typeface="Roboto" panose="02000000000000000000" pitchFamily="2" charset="0"/>
              <a:cs typeface="Roboto Black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14" name="Picture 2" descr="http://www.ecompound.com/drug%20info%20folder/Graphics/KeySynthesis/Taxol%20total%20synthes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95400"/>
            <a:ext cx="5281612" cy="479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lowchart: Connector 19"/>
          <p:cNvSpPr/>
          <p:nvPr/>
        </p:nvSpPr>
        <p:spPr>
          <a:xfrm>
            <a:off x="1752600" y="1219200"/>
            <a:ext cx="838200" cy="68580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715000" y="5029200"/>
            <a:ext cx="1219200" cy="106680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14600" y="1828800"/>
            <a:ext cx="3352800" cy="327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664046">
            <a:off x="2885411" y="2863947"/>
            <a:ext cx="2954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Roboto" pitchFamily="2" charset="0"/>
                <a:ea typeface="Roboto" pitchFamily="2" charset="0"/>
              </a:rPr>
              <a:t>O</a:t>
            </a:r>
            <a:r>
              <a:rPr lang="sr-Latn-ME" sz="2800" dirty="0">
                <a:solidFill>
                  <a:srgbClr val="C00000"/>
                </a:solidFill>
                <a:latin typeface="Roboto" pitchFamily="2" charset="0"/>
                <a:ea typeface="Roboto" pitchFamily="2" charset="0"/>
              </a:rPr>
              <a:t>rganska sinteza</a:t>
            </a:r>
            <a:endParaRPr lang="en-US" sz="2800" dirty="0">
              <a:solidFill>
                <a:srgbClr val="C00000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2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9" descr="http://upload.wikimedia.org/wikipedia/commons/7/73/Saccharin-from-xtal-3D-ba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2895600" cy="257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9a74684af21e695a5109a125bce2a191_listing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62100"/>
            <a:ext cx="3307080" cy="186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7391" y="4495800"/>
            <a:ext cx="37930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ME" dirty="0">
                <a:latin typeface="Roboto" pitchFamily="2" charset="0"/>
                <a:ea typeface="Roboto" pitchFamily="2" charset="0"/>
                <a:cs typeface="Roboto" pitchFamily="2" charset="0"/>
              </a:rPr>
              <a:t>Saharin, vještački zaslađivač, 1879.</a:t>
            </a:r>
            <a:endParaRPr lang="sr-Latn-RS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ctr"/>
            <a:endParaRPr lang="sr-Latn-RS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ctr"/>
            <a:r>
              <a:rPr lang="sr-Latn-R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300x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UVOD U ORGANSKU HEMIJU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0" name="Rectangle 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pic>
        <p:nvPicPr>
          <p:cNvPr id="11" name="Picture 10" descr="02_16"/>
          <p:cNvPicPr>
            <a:picLocks noChangeAspect="1" noChangeArrowheads="1"/>
          </p:cNvPicPr>
          <p:nvPr/>
        </p:nvPicPr>
        <p:blipFill>
          <a:blip r:embed="rId3" cstate="print"/>
          <a:srcRect b="4419"/>
          <a:stretch>
            <a:fillRect/>
          </a:stretch>
        </p:blipFill>
        <p:spPr>
          <a:xfrm>
            <a:off x="3962400" y="1676400"/>
            <a:ext cx="5029200" cy="3124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3562" y="464035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HEMIJSKE VEZE</a:t>
            </a:r>
          </a:p>
          <a:p>
            <a:r>
              <a:rPr lang="sr-Latn-RS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Pravilo okteta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11410" y="1798290"/>
            <a:ext cx="3682432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sz="2800" b="1" dirty="0"/>
              <a:t>	</a:t>
            </a:r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Hemijska veza – </a:t>
            </a:r>
            <a:r>
              <a:rPr lang="sr-Latn-CS" dirty="0">
                <a:latin typeface="Roboto" pitchFamily="2" charset="0"/>
                <a:ea typeface="Roboto" pitchFamily="2" charset="0"/>
                <a:cs typeface="Roboto" pitchFamily="2" charset="0"/>
              </a:rPr>
              <a:t>elementi teže da postignu stabilnu elektronsku konfiguraciju najbližeg plemenitog gasa  - oktetno pravilo</a:t>
            </a:r>
          </a:p>
          <a:p>
            <a:pPr>
              <a:spcBef>
                <a:spcPct val="50000"/>
              </a:spcBef>
            </a:pPr>
            <a:endParaRPr lang="sr-Latn-CS" dirty="0"/>
          </a:p>
          <a:p>
            <a:pPr>
              <a:spcBef>
                <a:spcPct val="50000"/>
              </a:spcBef>
            </a:pPr>
            <a:r>
              <a:rPr lang="sr-Latn-CS" dirty="0">
                <a:solidFill>
                  <a:srgbClr val="FFFF00"/>
                </a:solidFill>
              </a:rPr>
              <a:t>	</a:t>
            </a:r>
            <a:r>
              <a:rPr lang="sr-Latn-CS" dirty="0">
                <a:solidFill>
                  <a:srgbClr val="FFFF0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   </a:t>
            </a:r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dublet       </a:t>
            </a:r>
            <a:r>
              <a:rPr lang="sr-Latn-CS" b="1" baseline="-25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sr-Latn-CS" b="1" dirty="0">
                <a:solidFill>
                  <a:schemeClr val="accent3">
                    <a:lumMod val="50000"/>
                  </a:schemeClr>
                </a:solidFill>
              </a:rPr>
              <a:t>He 1s</a:t>
            </a:r>
            <a:r>
              <a:rPr lang="sr-Latn-CS" b="1" baseline="30000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endParaRPr lang="sr-Latn-CS" b="1" baseline="30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sr-Latn-CS" b="1" dirty="0">
                <a:solidFill>
                  <a:schemeClr val="accent3">
                    <a:lumMod val="50000"/>
                  </a:schemeClr>
                </a:solidFill>
              </a:rPr>
              <a:t>	    </a:t>
            </a:r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oktet</a:t>
            </a:r>
            <a:r>
              <a:rPr lang="sr-Latn-CS" b="1" dirty="0">
                <a:solidFill>
                  <a:schemeClr val="accent3">
                    <a:lumMod val="50000"/>
                  </a:schemeClr>
                </a:solidFill>
              </a:rPr>
              <a:t>        ns</a:t>
            </a:r>
            <a:r>
              <a:rPr lang="sr-Latn-CS" b="1" baseline="30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sr-Latn-CS" b="1" dirty="0">
                <a:solidFill>
                  <a:schemeClr val="accent3">
                    <a:lumMod val="50000"/>
                  </a:schemeClr>
                </a:solidFill>
              </a:rPr>
              <a:t>np</a:t>
            </a:r>
            <a:r>
              <a:rPr lang="sr-Latn-CS" b="1" baseline="30000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en-US" b="1" baseline="30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5400000">
            <a:off x="7613276" y="2726519"/>
            <a:ext cx="2438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4" name="Rectangle 13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19839" y="1747241"/>
            <a:ext cx="3371465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Atomi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imaju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tendenciju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da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dobijaju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gube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ili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dele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elektrone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sve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dok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ih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ne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okruži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osam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valentnih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elektrona</a:t>
            </a:r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6464" y="1725692"/>
            <a:ext cx="3678216" cy="621713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</a:ln>
          <a:effectLst/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28600" y="1725692"/>
            <a:ext cx="637864" cy="621713"/>
            <a:chOff x="1258088" y="7875662"/>
            <a:chExt cx="1275728" cy="1243426"/>
          </a:xfrm>
        </p:grpSpPr>
        <p:sp>
          <p:nvSpPr>
            <p:cNvPr id="19" name="Rectangle 18"/>
            <p:cNvSpPr/>
            <p:nvPr/>
          </p:nvSpPr>
          <p:spPr>
            <a:xfrm>
              <a:off x="1274928" y="7875662"/>
              <a:ext cx="1258888" cy="1243426"/>
            </a:xfrm>
            <a:prstGeom prst="rect">
              <a:avLst/>
            </a:prstGeom>
            <a:solidFill>
              <a:srgbClr val="91CE55"/>
            </a:solidFill>
            <a:ln w="28575" cap="flat" cmpd="sng" algn="ctr">
              <a:solidFill>
                <a:srgbClr val="91CE5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58088" y="8174210"/>
              <a:ext cx="12749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</a:t>
              </a:r>
              <a:endPara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9839" y="3837204"/>
            <a:ext cx="3371465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Postoji mnogo izuzetaka od oktetske norme, ali ovo pravilo predstavlja koristan okvir za mnoge važne koncepte vezivanja.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66464" y="3826430"/>
            <a:ext cx="3678216" cy="621713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</a:ln>
          <a:effectLst/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3" name="Group 38"/>
          <p:cNvGrpSpPr/>
          <p:nvPr/>
        </p:nvGrpSpPr>
        <p:grpSpPr>
          <a:xfrm>
            <a:off x="228600" y="3826430"/>
            <a:ext cx="637864" cy="621713"/>
            <a:chOff x="1258088" y="7875662"/>
            <a:chExt cx="1275728" cy="1243426"/>
          </a:xfrm>
        </p:grpSpPr>
        <p:sp>
          <p:nvSpPr>
            <p:cNvPr id="40" name="Rectangle 39"/>
            <p:cNvSpPr/>
            <p:nvPr/>
          </p:nvSpPr>
          <p:spPr>
            <a:xfrm>
              <a:off x="1274928" y="7875662"/>
              <a:ext cx="1258888" cy="1243426"/>
            </a:xfrm>
            <a:prstGeom prst="rect">
              <a:avLst/>
            </a:prstGeom>
            <a:solidFill>
              <a:srgbClr val="91CE55"/>
            </a:solidFill>
            <a:ln w="28575" cap="flat" cmpd="sng" algn="ctr">
              <a:solidFill>
                <a:srgbClr val="91CE5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58088" y="8174210"/>
              <a:ext cx="12749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</a:t>
              </a:r>
              <a:endPara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036884" y="2879168"/>
            <a:ext cx="3371465" cy="415498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r>
              <a:rPr lang="pl-PL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Oktet elektrona sastoji se od punih s i p-podslojeva u atomu</a:t>
            </a:r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66464" y="2776061"/>
            <a:ext cx="3678216" cy="621713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</a:ln>
          <a:effectLst/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4" name="Group 44"/>
          <p:cNvGrpSpPr/>
          <p:nvPr/>
        </p:nvGrpSpPr>
        <p:grpSpPr>
          <a:xfrm>
            <a:off x="228600" y="2776061"/>
            <a:ext cx="637864" cy="621713"/>
            <a:chOff x="1258088" y="7875662"/>
            <a:chExt cx="1275728" cy="1243426"/>
          </a:xfrm>
        </p:grpSpPr>
        <p:sp>
          <p:nvSpPr>
            <p:cNvPr id="46" name="Rectangle 45"/>
            <p:cNvSpPr/>
            <p:nvPr/>
          </p:nvSpPr>
          <p:spPr>
            <a:xfrm>
              <a:off x="1274928" y="7875662"/>
              <a:ext cx="1258888" cy="1243426"/>
            </a:xfrm>
            <a:prstGeom prst="rect">
              <a:avLst/>
            </a:prstGeom>
            <a:solidFill>
              <a:srgbClr val="91CE55"/>
            </a:solidFill>
            <a:ln w="28575" cap="flat" cmpd="sng" algn="ctr">
              <a:solidFill>
                <a:srgbClr val="91CE5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58088" y="8174210"/>
              <a:ext cx="12749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</a:t>
              </a:r>
              <a:endPara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5" name="Picture 24" descr="02_16"/>
          <p:cNvPicPr>
            <a:picLocks noChangeAspect="1" noChangeArrowheads="1"/>
          </p:cNvPicPr>
          <p:nvPr/>
        </p:nvPicPr>
        <p:blipFill>
          <a:blip r:embed="rId3" cstate="print"/>
          <a:srcRect b="4419"/>
          <a:stretch>
            <a:fillRect/>
          </a:stretch>
        </p:blipFill>
        <p:spPr>
          <a:xfrm>
            <a:off x="5029200" y="1874966"/>
            <a:ext cx="3859770" cy="239773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3562" y="464035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HEMIJSKE VEZE</a:t>
            </a:r>
          </a:p>
          <a:p>
            <a:r>
              <a:rPr lang="sr-Latn-RS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Pravilo okteta</a:t>
            </a:r>
          </a:p>
        </p:txBody>
      </p:sp>
      <p:grpSp>
        <p:nvGrpSpPr>
          <p:cNvPr id="5" name="Group 23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32" name="Rectangle 31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9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858</Words>
  <Application>Microsoft Office PowerPoint</Application>
  <PresentationFormat>On-screen Show (4:3)</PresentationFormat>
  <Paragraphs>323</Paragraphs>
  <Slides>56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Calibri</vt:lpstr>
      <vt:lpstr>Roboto</vt:lpstr>
      <vt:lpstr>Roboto Black</vt:lpstr>
      <vt:lpstr>Roboto Medium</vt:lpstr>
      <vt:lpstr>Symbol</vt:lpstr>
      <vt:lpstr>Times New Roman</vt:lpstr>
      <vt:lpstr>Office Theme</vt:lpstr>
      <vt:lpstr>Clip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Milica</cp:lastModifiedBy>
  <cp:revision>73</cp:revision>
  <dcterms:created xsi:type="dcterms:W3CDTF">2006-08-16T00:00:00Z</dcterms:created>
  <dcterms:modified xsi:type="dcterms:W3CDTF">2025-12-02T22:09:32Z</dcterms:modified>
</cp:coreProperties>
</file>