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258" r:id="rId4"/>
    <p:sldId id="257" r:id="rId5"/>
    <p:sldId id="259" r:id="rId6"/>
    <p:sldId id="260" r:id="rId7"/>
    <p:sldId id="315" r:id="rId8"/>
    <p:sldId id="316" r:id="rId9"/>
    <p:sldId id="306" r:id="rId10"/>
    <p:sldId id="261" r:id="rId11"/>
    <p:sldId id="307" r:id="rId12"/>
    <p:sldId id="262" r:id="rId13"/>
    <p:sldId id="265" r:id="rId14"/>
    <p:sldId id="308" r:id="rId15"/>
    <p:sldId id="266" r:id="rId16"/>
    <p:sldId id="309" r:id="rId17"/>
    <p:sldId id="268" r:id="rId18"/>
    <p:sldId id="270" r:id="rId19"/>
    <p:sldId id="271" r:id="rId20"/>
    <p:sldId id="303" r:id="rId21"/>
    <p:sldId id="284" r:id="rId22"/>
    <p:sldId id="310" r:id="rId23"/>
    <p:sldId id="311" r:id="rId24"/>
    <p:sldId id="286" r:id="rId25"/>
    <p:sldId id="287" r:id="rId26"/>
    <p:sldId id="288" r:id="rId27"/>
    <p:sldId id="289" r:id="rId28"/>
    <p:sldId id="292" r:id="rId29"/>
    <p:sldId id="293" r:id="rId30"/>
    <p:sldId id="294" r:id="rId31"/>
    <p:sldId id="295" r:id="rId32"/>
    <p:sldId id="296" r:id="rId33"/>
    <p:sldId id="301" r:id="rId34"/>
    <p:sldId id="298" r:id="rId35"/>
    <p:sldId id="299" r:id="rId36"/>
    <p:sldId id="312" r:id="rId37"/>
    <p:sldId id="313" r:id="rId38"/>
    <p:sldId id="314" r:id="rId39"/>
    <p:sldId id="317" r:id="rId40"/>
    <p:sldId id="31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59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CED7-1456-411F-9F75-3E8B55697FF1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0188F-A3B9-404A-B5B6-A262B4DDF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6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900BF-A06F-4371-B03C-9E42BD5FEDD0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B9205-9E8A-4756-9912-3E352201E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4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CBE27-B595-42C6-9A9C-371F7611838A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4F104-49C4-477D-A0FF-34FC23314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9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7CDDD-A22D-46C7-A9F7-5D6DB6321943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49962-94B9-46C3-B00B-F9CE7736D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5F15C-E3CD-4237-A81A-F6FC3AB6CCD7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291E8-1B13-4EC3-9E43-4F5F787F2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EB15-9203-495B-8C92-728415491CA7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AB4B-828C-4E88-ACCC-0303F2EC8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0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17C7-3A60-4F5F-87E7-6115DCB08BB8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CE6F-269C-4042-937C-7C26D5711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3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CD8E-4164-4F64-940D-BF3BE86ED637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26A7D-EC5A-4DBB-9D62-2E0B9EEED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8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750AA-EFD6-45F2-9102-077792B8C52E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8C7B-C00C-4B24-BBA4-8D9D7DA22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3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5FBC-2185-4671-ADDD-7875AFD0AECC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2FB2-43E2-446B-B924-469A7A2B0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9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4A19-2D06-4219-B639-6A9EF1A3230D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F303-E606-4C2F-86B0-AE5946FEF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9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BB8F1D-6024-4103-B098-81CD18C20CFD}" type="datetimeFigureOut">
              <a:rPr lang="en-US"/>
              <a:pPr>
                <a:defRPr/>
              </a:pPr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14133A-3826-47D7-993F-045E1D459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3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11" Type="http://schemas.openxmlformats.org/officeDocument/2006/relationships/image" Target="../media/image21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8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9.emf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9.e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3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5.jpeg"/><Relationship Id="rId4" Type="http://schemas.openxmlformats.org/officeDocument/2006/relationships/image" Target="../media/image6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7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8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oleObject" Target="../embeddings/oleObject43.bin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7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7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7" name="Rectangle 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136993" y="1524000"/>
            <a:ext cx="2870015" cy="3714680"/>
          </a:xfrm>
          <a:prstGeom prst="rect">
            <a:avLst/>
          </a:prstGeom>
          <a:solidFill>
            <a:srgbClr val="91CE55">
              <a:alpha val="8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2" descr="http://upload.wikimedia.org/wikipedia/commons/thumb/5/5a/Benzene-aromatic-3D-balls.png/220px-Benzene-aromatic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43" y="1669256"/>
            <a:ext cx="3186113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882633"/>
          </a:xfrm>
        </p:spPr>
        <p:txBody>
          <a:bodyPr/>
          <a:lstStyle/>
          <a:p>
            <a:pPr algn="ctr"/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Fenil-grupa i alkil-benzeni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717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929793"/>
              </p:ext>
            </p:extLst>
          </p:nvPr>
        </p:nvGraphicFramePr>
        <p:xfrm>
          <a:off x="953294" y="2143116"/>
          <a:ext cx="72374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CS ChemDraw Drawing" r:id="rId3" imgW="3631245" imgH="433783" progId="ChemDraw.Document.6.0">
                  <p:embed/>
                </p:oleObj>
              </mc:Choice>
              <mc:Fallback>
                <p:oleObj name="CS ChemDraw Drawing" r:id="rId3" imgW="3631245" imgH="433783" progId="ChemDraw.Document.6.0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294" y="2143116"/>
                        <a:ext cx="7237412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195462"/>
              </p:ext>
            </p:extLst>
          </p:nvPr>
        </p:nvGraphicFramePr>
        <p:xfrm>
          <a:off x="1105694" y="3643314"/>
          <a:ext cx="6932612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CS ChemDraw Drawing" r:id="rId5" imgW="3775933" imgH="958264" progId="ChemDraw.Document.6.0">
                  <p:embed/>
                </p:oleObj>
              </mc:Choice>
              <mc:Fallback>
                <p:oleObj name="CS ChemDraw Drawing" r:id="rId5" imgW="3775933" imgH="958264" progId="ChemDraw.Document.6.0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694" y="3643314"/>
                        <a:ext cx="6932612" cy="176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6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882633"/>
          </a:xfrm>
        </p:spPr>
        <p:txBody>
          <a:bodyPr/>
          <a:lstStyle/>
          <a:p>
            <a:pPr algn="ctr"/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Fenil-grupa i alkil-benzeni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717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21289"/>
              </p:ext>
            </p:extLst>
          </p:nvPr>
        </p:nvGraphicFramePr>
        <p:xfrm>
          <a:off x="574501" y="2284852"/>
          <a:ext cx="938213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CS ChemDraw Drawing" r:id="rId3" imgW="397353" imgH="648920" progId="ChemDraw.Document.6.0">
                  <p:embed/>
                </p:oleObj>
              </mc:Choice>
              <mc:Fallback>
                <p:oleObj name="CS ChemDraw Drawing" r:id="rId3" imgW="397353" imgH="648920" progId="ChemDraw.Document.6.0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01" y="2284852"/>
                        <a:ext cx="938213" cy="151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568562"/>
              </p:ext>
            </p:extLst>
          </p:nvPr>
        </p:nvGraphicFramePr>
        <p:xfrm>
          <a:off x="2771800" y="2356860"/>
          <a:ext cx="1439863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name="CS ChemDraw Drawing" r:id="rId5" imgW="635171" imgH="641092" progId="ChemDraw.Document.6.0">
                  <p:embed/>
                </p:oleObj>
              </mc:Choice>
              <mc:Fallback>
                <p:oleObj name="CS ChemDraw Drawing" r:id="rId5" imgW="635171" imgH="641092" progId="ChemDraw.Document.6.0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356860"/>
                        <a:ext cx="1439863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829590"/>
              </p:ext>
            </p:extLst>
          </p:nvPr>
        </p:nvGraphicFramePr>
        <p:xfrm>
          <a:off x="5076056" y="2428868"/>
          <a:ext cx="1873250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name="CS ChemDraw Drawing" r:id="rId7" imgW="869749" imgH="641092" progId="ChemDraw.Document.6.0">
                  <p:embed/>
                </p:oleObj>
              </mc:Choice>
              <mc:Fallback>
                <p:oleObj name="CS ChemDraw Drawing" r:id="rId7" imgW="869749" imgH="641092" progId="ChemDraw.Document.6.0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428868"/>
                        <a:ext cx="1873250" cy="1379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630162"/>
              </p:ext>
            </p:extLst>
          </p:nvPr>
        </p:nvGraphicFramePr>
        <p:xfrm>
          <a:off x="7524328" y="2428868"/>
          <a:ext cx="1398587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8" name="CS ChemDraw Drawing" r:id="rId9" imgW="653527" imgH="641092" progId="ChemDraw.Document.6.0">
                  <p:embed/>
                </p:oleObj>
              </mc:Choice>
              <mc:Fallback>
                <p:oleObj name="CS ChemDraw Drawing" r:id="rId9" imgW="653527" imgH="641092" progId="ChemDraw.Document.6.0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2428868"/>
                        <a:ext cx="1398587" cy="1366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701"/>
            <a:ext cx="1584176" cy="63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85" y="4073964"/>
            <a:ext cx="1439243" cy="3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59677"/>
            <a:ext cx="1767136" cy="35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4243" y="4001423"/>
            <a:ext cx="1688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err="1"/>
              <a:t>Etenilbenzen</a:t>
            </a:r>
            <a:endParaRPr lang="en-US" sz="2200" b="1" dirty="0"/>
          </a:p>
          <a:p>
            <a:pPr algn="ctr"/>
            <a:r>
              <a:rPr lang="en-US" sz="2200" b="1" dirty="0"/>
              <a:t>(</a:t>
            </a:r>
            <a:r>
              <a:rPr lang="en-US" sz="2200" b="1" dirty="0" err="1"/>
              <a:t>stiren</a:t>
            </a:r>
            <a:r>
              <a:rPr lang="en-US" sz="2200" b="1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1143000"/>
          </a:xfrm>
        </p:spPr>
        <p:txBody>
          <a:bodyPr/>
          <a:lstStyle/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Dobijanje aromatičnih ugljovodonika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/>
          <a:lstStyle/>
          <a:p>
            <a:r>
              <a:rPr lang="sr-Latn-CS" sz="18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Aromatizacija (dehidrogenizacija)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r>
              <a:rPr lang="sr-Latn-CS" sz="18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Dehidrociklizacija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8196" name="Picture 2" descr="http://patentimages.storage.googleapis.com/WO2009131769A1/imgf000012_0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75" y="2128041"/>
            <a:ext cx="5545137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48264" y="2254071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8" name="Picture 4" descr="http://www.essentialchemicalindustry.org/images/stories/040_cracking/08-cracking_eq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675188"/>
            <a:ext cx="6742112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9350341">
            <a:off x="5692814" y="3189771"/>
            <a:ext cx="380632" cy="133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11" name="Rectangle 10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9143999" cy="4525962"/>
          </a:xfrm>
        </p:spPr>
        <p:txBody>
          <a:bodyPr/>
          <a:lstStyle/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Halogenovanje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sr-Latn-CS" dirty="0"/>
          </a:p>
          <a:p>
            <a:pPr>
              <a:buNone/>
            </a:pPr>
            <a:endParaRPr lang="sr-Latn-CS" dirty="0"/>
          </a:p>
        </p:txBody>
      </p:sp>
      <p:graphicFrame>
        <p:nvGraphicFramePr>
          <p:cNvPr id="112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116500"/>
              </p:ext>
            </p:extLst>
          </p:nvPr>
        </p:nvGraphicFramePr>
        <p:xfrm>
          <a:off x="1547664" y="1686718"/>
          <a:ext cx="32400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CS ChemDraw Drawing" r:id="rId3" imgW="1529755" imgH="424875" progId="ChemDraw.Document.6.0">
                  <p:embed/>
                </p:oleObj>
              </mc:Choice>
              <mc:Fallback>
                <p:oleObj name="CS ChemDraw Drawing" r:id="rId3" imgW="1529755" imgH="424875" progId="ChemDraw.Document.6.0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686718"/>
                        <a:ext cx="3240088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71" y="1944708"/>
            <a:ext cx="479477" cy="50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3881347" y="1705322"/>
            <a:ext cx="5935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/>
              <a:t>Fe</a:t>
            </a:r>
          </a:p>
        </p:txBody>
      </p:sp>
      <p:graphicFrame>
        <p:nvGraphicFramePr>
          <p:cNvPr id="112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15603"/>
              </p:ext>
            </p:extLst>
          </p:nvPr>
        </p:nvGraphicFramePr>
        <p:xfrm>
          <a:off x="4954588" y="1666875"/>
          <a:ext cx="291623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CS ChemDraw Drawing" r:id="rId6" imgW="1445803" imgH="470494" progId="ChemDraw.Document.6.0">
                  <p:embed/>
                </p:oleObj>
              </mc:Choice>
              <mc:Fallback>
                <p:oleObj name="CS ChemDraw Drawing" r:id="rId6" imgW="1445803" imgH="470494" progId="ChemDraw.Document.6.0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1666875"/>
                        <a:ext cx="2916237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Box 6"/>
          <p:cNvSpPr txBox="1">
            <a:spLocks noChangeArrowheads="1"/>
          </p:cNvSpPr>
          <p:nvPr/>
        </p:nvSpPr>
        <p:spPr bwMode="auto">
          <a:xfrm>
            <a:off x="4590849" y="2683465"/>
            <a:ext cx="1666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CS" sz="2200" b="1" dirty="0"/>
              <a:t>Brombenzen</a:t>
            </a:r>
            <a:endParaRPr lang="en-US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7097" y="500042"/>
            <a:ext cx="7629806" cy="1708160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</a:p>
          <a:p>
            <a:r>
              <a:rPr lang="sr-Latn-CS" sz="1600" dirty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Hemijske osobine</a:t>
            </a: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pic>
        <p:nvPicPr>
          <p:cNvPr id="11302" name="Picture 38" descr="Image result for benzene 3d gif animation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3286124"/>
            <a:ext cx="3274570" cy="3000396"/>
          </a:xfrm>
          <a:prstGeom prst="rect">
            <a:avLst/>
          </a:prstGeom>
          <a:noFill/>
        </p:spPr>
      </p:pic>
      <p:grpSp>
        <p:nvGrpSpPr>
          <p:cNvPr id="17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18" name="Rectangle 17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70" grpId="0" autoUpdateAnimBg="0"/>
      <p:bldP spid="1127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1500198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sr-Latn-CS" dirty="0"/>
          </a:p>
          <a:p>
            <a:endParaRPr lang="sr-Latn-CS" dirty="0"/>
          </a:p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Nitrovanje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1273" name="Picture 7" descr="http://upload.wikimedia.org/wikipedia/commons/thumb/4/44/AromaticNitrationMechanism.svg/523px-AromaticNitrationMechanis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000240"/>
            <a:ext cx="7415212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7"/>
          <p:cNvSpPr txBox="1">
            <a:spLocks noChangeArrowheads="1"/>
          </p:cNvSpPr>
          <p:nvPr/>
        </p:nvSpPr>
        <p:spPr bwMode="auto">
          <a:xfrm>
            <a:off x="5286380" y="5214950"/>
            <a:ext cx="16303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r-Latn-CS" sz="2200" b="1" dirty="0"/>
              <a:t>Nitrobenzen</a:t>
            </a:r>
            <a:endParaRPr lang="en-US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7097" y="500042"/>
            <a:ext cx="7629806" cy="1708160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</a:p>
          <a:p>
            <a:r>
              <a:rPr lang="sr-Latn-CS" sz="1600" dirty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Hemijske osobine</a:t>
            </a: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15" name="Rectangle 14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Sulfonovanje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Friedel-Crafts-ovo alkilovanje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Latn-CS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2292" name="Picture 2" descr="http://upload.wikimedia.org/wikipedia/commons/e/ef/Benzene-sulfonation-over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55" y="1571612"/>
            <a:ext cx="4299689" cy="159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54551"/>
              </p:ext>
            </p:extLst>
          </p:nvPr>
        </p:nvGraphicFramePr>
        <p:xfrm>
          <a:off x="714348" y="3643314"/>
          <a:ext cx="7920880" cy="96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CS ChemDraw Drawing" r:id="rId4" imgW="3811025" imgH="462936" progId="ChemDraw.Document.6.0">
                  <p:embed/>
                </p:oleObj>
              </mc:Choice>
              <mc:Fallback>
                <p:oleObj name="CS ChemDraw Drawing" r:id="rId4" imgW="3811025" imgH="462936" progId="ChemDraw.Document.6.0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3643314"/>
                        <a:ext cx="7920880" cy="9637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7097" y="500042"/>
            <a:ext cx="7629806" cy="569387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</a:p>
          <a:p>
            <a:r>
              <a:rPr lang="sr-Latn-CS" sz="1600" dirty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Hemijske osobine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10" name="Rectangle 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114300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Latn-CS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Reakcije adicije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graphicFrame>
        <p:nvGraphicFramePr>
          <p:cNvPr id="12294" name="Object 4"/>
          <p:cNvGraphicFramePr>
            <a:graphicFrameLocks noChangeAspect="1"/>
          </p:cNvGraphicFramePr>
          <p:nvPr/>
        </p:nvGraphicFramePr>
        <p:xfrm>
          <a:off x="785786" y="2428868"/>
          <a:ext cx="691197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CS ChemDraw Drawing" r:id="rId3" imgW="4062610" imgH="1499211" progId="ChemDraw.Document.6.0">
                  <p:embed/>
                </p:oleObj>
              </mc:Choice>
              <mc:Fallback>
                <p:oleObj name="CS ChemDraw Drawing" r:id="rId3" imgW="4062610" imgH="1499211" progId="ChemDraw.Document.6.0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428868"/>
                        <a:ext cx="6911975" cy="254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097" y="500042"/>
            <a:ext cx="7629806" cy="1708160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</a:p>
          <a:p>
            <a:r>
              <a:rPr lang="sr-Latn-CS" sz="1600" dirty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Hemijske osobine</a:t>
            </a: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759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Oksidacija benzilnog položaja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</p:txBody>
      </p:sp>
      <p:pic>
        <p:nvPicPr>
          <p:cNvPr id="14340" name="Picture 2" descr="http://upload.wikimedia.org/wikipedia/commons/1/1e/Potassium-permanganate-solu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500306"/>
            <a:ext cx="1666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1" name="Object 3"/>
          <p:cNvGraphicFramePr>
            <a:graphicFrameLocks noChangeAspect="1"/>
          </p:cNvGraphicFramePr>
          <p:nvPr/>
        </p:nvGraphicFramePr>
        <p:xfrm>
          <a:off x="571472" y="2060575"/>
          <a:ext cx="5983288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CS ChemDraw Drawing" r:id="rId4" imgW="2901324" imgH="1326993" progId="ChemDraw.Document.6.0">
                  <p:embed/>
                </p:oleObj>
              </mc:Choice>
              <mc:Fallback>
                <p:oleObj name="CS ChemDraw Drawing" r:id="rId4" imgW="2901324" imgH="1326993" progId="ChemDraw.Document.6.0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060575"/>
                        <a:ext cx="5983288" cy="273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662815"/>
              </p:ext>
            </p:extLst>
          </p:nvPr>
        </p:nvGraphicFramePr>
        <p:xfrm>
          <a:off x="552439" y="4816813"/>
          <a:ext cx="5627687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CS ChemDraw Drawing" r:id="rId6" imgW="2605469" imgH="667006" progId="ChemDraw.Document.6.0">
                  <p:embed/>
                </p:oleObj>
              </mc:Choice>
              <mc:Fallback>
                <p:oleObj name="CS ChemDraw Drawing" r:id="rId6" imgW="2605469" imgH="667006" progId="ChemDraw.Document.6.0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39" y="4816813"/>
                        <a:ext cx="5627687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7097" y="500042"/>
            <a:ext cx="7629806" cy="1708160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</a:p>
          <a:p>
            <a:r>
              <a:rPr lang="sr-Latn-CS" sz="1600" dirty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Hemijske osobine</a:t>
            </a: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10" name="Rectangle 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08683BA-B54F-41E0-AEE5-F795DE3D6883}"/>
              </a:ext>
            </a:extLst>
          </p:cNvPr>
          <p:cNvSpPr txBox="1"/>
          <p:nvPr/>
        </p:nvSpPr>
        <p:spPr>
          <a:xfrm>
            <a:off x="5368137" y="57253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https://youtu.be/bowWOuOs_SU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123058-4DE1-4E7C-B292-C453C7F5CEA2}"/>
              </a:ext>
            </a:extLst>
          </p:cNvPr>
          <p:cNvSpPr txBox="1"/>
          <p:nvPr/>
        </p:nvSpPr>
        <p:spPr>
          <a:xfrm>
            <a:off x="5349547" y="6050724"/>
            <a:ext cx="4969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https://youtu.be/XhRHk4zLR8A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79388" y="1571612"/>
            <a:ext cx="8964612" cy="1235066"/>
          </a:xfrm>
        </p:spPr>
        <p:txBody>
          <a:bodyPr/>
          <a:lstStyle/>
          <a:p>
            <a:r>
              <a:rPr lang="sr-Latn-CS" sz="18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Nekondenzovani (=izolovani benzenovi prstenovi)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r>
              <a:rPr lang="sr-Latn-CS" sz="18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Kondenzovani (=spojeni benzenovi prstenovi)</a:t>
            </a:r>
          </a:p>
          <a:p>
            <a:pPr>
              <a:buNone/>
            </a:pPr>
            <a:r>
              <a:rPr lang="sr-Latn-CS" sz="18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       </a:t>
            </a:r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- </a:t>
            </a:r>
            <a:r>
              <a:rPr lang="sr-Latn-CS" sz="1800" b="1" u="sng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linearni kondenzovani</a:t>
            </a:r>
            <a:endParaRPr lang="en-US" sz="1800" b="1" u="sng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1928794" y="2007983"/>
          <a:ext cx="4741871" cy="1421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CS ChemDraw Drawing" r:id="rId3" imgW="3158848" imgH="941528" progId="ChemDraw.Document.6.0">
                  <p:embed/>
                </p:oleObj>
              </mc:Choice>
              <mc:Fallback>
                <p:oleObj name="CS ChemDraw Drawing" r:id="rId3" imgW="3158848" imgH="941528" progId="ChemDraw.Document.6.0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2007983"/>
                        <a:ext cx="4741871" cy="14210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4"/>
          <p:cNvGraphicFramePr>
            <a:graphicFrameLocks noChangeAspect="1"/>
          </p:cNvGraphicFramePr>
          <p:nvPr/>
        </p:nvGraphicFramePr>
        <p:xfrm>
          <a:off x="1880386" y="4643446"/>
          <a:ext cx="5383227" cy="129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CS ChemDraw Drawing" r:id="rId5" imgW="2976098" imgH="714244" progId="ChemDraw.Document.6.0">
                  <p:embed/>
                </p:oleObj>
              </mc:Choice>
              <mc:Fallback>
                <p:oleObj name="CS ChemDraw Drawing" r:id="rId5" imgW="2976098" imgH="714244" progId="ChemDraw.Document.6.0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386" y="4643446"/>
                        <a:ext cx="5383227" cy="12910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097" y="500042"/>
            <a:ext cx="7629806" cy="1708160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</a:p>
          <a:p>
            <a:r>
              <a:rPr lang="sr-Latn-CS" sz="1600" dirty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Policiklični aromatični ugljovodonici</a:t>
            </a: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r-Latn-CS" sz="18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- Angularni kondenzovani (=pod uglom)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17412" name="Object 3"/>
          <p:cNvGraphicFramePr>
            <a:graphicFrameLocks noChangeAspect="1"/>
          </p:cNvGraphicFramePr>
          <p:nvPr/>
        </p:nvGraphicFramePr>
        <p:xfrm>
          <a:off x="634756" y="2357430"/>
          <a:ext cx="3937244" cy="3228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CS ChemDraw Drawing" r:id="rId3" imgW="3018479" imgH="2474481" progId="ChemDraw.Document.6.0">
                  <p:embed/>
                </p:oleObj>
              </mc:Choice>
              <mc:Fallback>
                <p:oleObj name="CS ChemDraw Drawing" r:id="rId3" imgW="3018479" imgH="2474481" progId="ChemDraw.Document.6.0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56" y="2357430"/>
                        <a:ext cx="3937244" cy="3228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2" descr="https://encrypted-tbn2.gstatic.com/images?q=tbn:ANd9GcQj45ZTtXi02l5CGPqFmCkrulsvABT22KzNKXFaSmtsNjg0_gB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071678"/>
            <a:ext cx="2651681" cy="165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http://nativemothering.com/wp-content/uploads/2011/04/cigg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000504"/>
            <a:ext cx="21161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7097" y="500042"/>
            <a:ext cx="7629806" cy="1708160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</a:p>
          <a:p>
            <a:r>
              <a:rPr lang="sr-Latn-CS" sz="1600" dirty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Policiklični aromatični ugljovodonici</a:t>
            </a: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ME" dirty="0">
              <a:solidFill>
                <a:srgbClr val="91CE55"/>
              </a:solidFill>
              <a:latin typeface="Roboto Black"/>
              <a:cs typeface="Roboto Black"/>
            </a:endParaRPr>
          </a:p>
          <a:p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10" name="Rectangle 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7" name="Rectangle 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12" name="Picture 8" descr="http://www.diracdelta.co.uk/science/source/b/e/benzene/image00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270918"/>
            <a:ext cx="5849937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upload.wikimedia.org/wikipedia/commons/b/b0/Ethanol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214554"/>
            <a:ext cx="2791539" cy="19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XGB8bGBgXGB0cIBofHR0YHBwfHh8cHSggGRwlHRcXITEiJSkrLi4uGh8zODMsNygtLisBCgoKDg0OGxAQGywkICQsLi8sNCwsLCwsLCwsLCwsLCwsLCwsNCwsLCwsLCwsLCwsLCwsLCwsLCwsLCwsLCwsLP/AABEIALcBEwMBIgACEQEDEQH/xAAcAAACAgMBAQAAAAAAAAAAAAAFBgMEAAIHAQj/xABFEAACAQIEAwYEAwUGBAUFAAABAhEAAwQSITEFQVEGEyJhcYEykaGxI8HRBxRCUvBicoKSsuFDosLxFSQzc+M0U1TS0//EABoBAAMBAQEBAAAAAAAAAAAAAAECAwQABQb/xAAwEQACAgEDAgMGBgMBAAAAAAAAAQIRAxIhMQRREyJBYXGBkdHwMlKhscHhBTTxM//aAAwDAQACEQMRAD8AW3xzSZ+HkPKhfHSGtFuYuf8ATVzD2lZUkmcwX260M41AS4oMgXKzVubrWmj3sjei6wn4rbA11rgLBrFsqf4B9q4x2feLw9x86Z+zvGbq30tLomxJ50uSNj45bDn23w3eYVgB4gRHrNAuHXlW0bKqxu6ToOXxRzpr4o/4YMTDgn51T4EMuMuMqgykSYMelP06lpaXqS6hwUouXpuV8BjwbcRP5Vd4cZJJ/iUikfDcRK3XUnUO33NMWBxoYgT/AFFZlcZqzY6ljbXqCu0l8W7YugTGhpd4bxdbmKs+Eg5wPrTDjry3bV61A1WVPQzSJwdcl+0TMi4PvV8KpUR6jNNrT6HSccoW9hzzdr0+zBRz86HN+0XKSvdbEjfppW2NOdk8Q/DL5TrJLMCdI0+H660lY9ALrkEaM3L4tTrVDME7vGzc7zKCM8z70AQ77+1WMA0E5o61XJEkjbWujyzsn4UzZ0WCROaf186hX4qlcyPTmPbQ/IfKolGulO+CcOTZxt1mrwKldT4jJPl4m+fKqTfnWmJbxEedKUYQLjTfUb+/+1dk7FXgLWJEzDKZ6yH/AENcGNyu0dhrsWr0QfBanfQkXBr5+n0pXaGjTVCp2/uTjJOnh/Sl28DIggqRMcwdtfvTB27/APqVMR4I9dv1paG9Ra3NMXcUe2T4gT1rO5TofnRLgHDkutca5c7u3aQszBSxJ2CqBux1OvSrfH+FJau5LVxri5QczqFMmZESdNqdtxVkqjKVPkocH4r3DEoupEamjWG413xh7a7b9aXBZExNXMH4DO+lK5+0KxrsWONFL4QBMpHSNaK8Hv2cNbK3UFy2/hZGUeE/lpzoX3qxJBkUw9mMB+83GW5bZkIgyp16ctfWjqckPGMY3sE+zFuwHRbLHIS8SeRGlJna5vhSm3h/D0t37NohkIdo01AJOWedLfHLnc3nR0DXEYrLawBtHtB96Kfcm+XQD4akCKs27zBjI0r3DEuxIEknlVr/AMLuk6W2rmwrgK8JvA1BxtJeRUOGw72z4lI9au40TBqXDKcooJbMVlG7IGUaV7Q1DaTnqY4i6IJjMIrzFMxU/wBpzHlGtUkuEvOkkzRHh+Ae9c7tBmaC8CNtJ3IHOtWmjz4yt+8l4HhWF1Tp560cxWGayyXMw8RJgDbnv71VwuCdWCq9vOdgblsDnuc8DbnVXiGJvXCFJBNkFmyupECNiCQ3saFWyik4HTeHY0XcOGLAktBXnAjWtrtpRfJQmMk6aa1zTs4t25cKoXLxnK5o8IIHMgbkU0YO9dsXs+IcDTRGuJIB2MA6j2roJQb35OyPWvcK3Hr+TEMCo6htdZg8iOtGGxC2msG2WKvbzEtsTGuXy8jrQXtVhiuIZZTXxA5gRDeIaqTrGkcp96nZ3RMO5tq2VSAA2sgn4pMabQKu1FxsjGck9g9hrCrYuXm8IEEecmqFnC2Lrq6mGBn1qVuKNewz51+LQAbSNdIqHg1kKMxMdB7gVi0S1X6m2M1o3GPh2DnEK8idPDrr4SeVKPb3hCYW4jC4W77O2XLGTK0RMnNv0FF8X2iOGuW2C5p1iY2AHQ9ar4/ii4xrZuWl/CzFZOYeMgmQRB/2q0YuU0vaZ5txi5dkIrXh1orhrN18N+HYVlza3QhLegYHbyiugdnuE4a7GfD2G6gWkH2FTXOH2sOt63bACd8zBekgaDXYVrydP4STbMOLrFnk4pVQg8E7N4jFo7WbclN1YgE6cs0A/OhLYdlYhgQRpr5T866b2WxmQSB/NmIYDz118406Un9qrLq6ZwASCQB0LEisPiT8RxrbubowWlSsAg7etVMQ/iNW03FXLdsEfb8/yqqYJJt0BkUkgDc12LshfyDECeVvYyIHeRBFIGBOW4DoZBHzFOHZO6v4oPNV5xzakb1FYRcbBvbSw9y53iIxREJdlUkKJGrEDQac6Wrdt2OUW7uaNALbSfpTpxDijKtzDrki8AtwlisAjl4SCdTvRHsfg3S+oFxTmI1AY+2i9alOemtrCr33EfB8SFrD3FZWDvdCsrCRCfEGGhVtY201q5j2bFWr+JtMbS2tSPFJHIAhjr66a1N+06ytvF3VAAfOWYrmhs6hpJOmbqB1r3slYuXMNiEWCGKqdTIn+t61ak42/QypS1UuWUbB72zbgMzDSQJJknfSSfnpFXOIdnGwOJsyzXDetFh4CoTkQZJnffSKaeCcDw4Y27jlMseIXQNR58vaq37QCzYuwLbtcBwzAHRp1EgFRvpWbXLXa4f0LOO2l8orYTs73mEv4hgym38MEQddZ0npTr+z1Yc6bQJ9qSuzHGmUPhhhu8zuCc1zSBMgrzq/2c7ZpauuuRyQxnQctP5vKlwSq7ZfJgyz4Q2dobUY2RqdCNdRO9JPbjgdm9cH7jda9i2uEXbRIAUAGYLAa5gB8VHr/E1u403ICKUtmDA5tMxz86TOF8bS1jrlwqWbvG10/mO2sH5VZyqF1uTjhnLI4eqA2AuPh7xt3UhkbKwkEg/4SQfauvfs8jvG33rkfaa7OMN0GBdbPG2WWgg/Kfeuk9huMWlukvftKC2xZR9SaZVsyeSEotwlygR2txinH4i3DO3eERPpsCaGY60iOUuWXtusEg8p1HrNVr/F0u8SvYgJJ71iPFoQDAMjeQAaN8XU4nE98oALBZSTuAATqI+tSq5stLDOGJTfHBtYtMVBiJ5dOlZRqzwbFFRFoR53E/8A2rKOj2CLI+5yLAcIdrYuhWK5o0gag+dMfA7Xc460chXPZfSZ+cgc1G1MvGuzdixgybXeeFgQveEjU66c6VcGG/erbagqH0OuhRupozlLVT4EhGLj5efoDcThnW8025YE692Gk9QStEsRw4XggTDm2YhmylQxj+75bUI4zeIvOM5iTzPSfzo32Ew4xN7JcZiAhIkzGqjSdOdKtb4PRl4axvZcdihw/F/uOLZnE/hFSARzYdSNfDVvE8Sw2NZmvJiCwUBBbCAaSYOrczvFVu2/CVw+JcLtkUgNBmfSOc/KhvBkcyQoK+YOUdfLpzq0UuXyeVO18dxgtYbBvYzOwS4uWAbkSCummx23HvRr9o3DcPY4dhLuHfxG4AxFwmQUdgd9NQPnSxhMD3wC/wA1xEAAjeJ9Bqdq6TwHCBsEuTLOZYLpmEDvFgqGAOi/ODS+G9TlqfuDaaSo47ZxpMS2/nRy1jVuXrdtbZLx8UiNBJMRXWcHw64i5icEOU/upmSdP+L/AFrXO+0HB7h4m7BkJuJnlVyAAd2h8JJj1nnTOargOins0/n9AN2qRlFvMCG1iR5Kf0+dC8PxNzoSTA3LOSf+aI9BTVxbhgs27eIZmN1LmbUyDDqFB8oialwvHeFkhr2FGcgFyqGC2hOzagmaEZqjppt0MP7JeJszm0SIVcw8InfXXc0J/aULi42+U1tpl7zMAYzQJ13IldtpFMPZztdwsXQuGsdy0SXCKmmmhYuOvPpQLtzcwt+9eeFYzuWkyFCk6GP4dxyijkmtBBY25MAcAQi05F1chYqZB00/sgxOYa+VXOJ8L/e2Sb9oOFyqFhpjYEggL0kmhP7N70G6CxX4TMxrDDqPn6V2LsUQM2W6snU7E8/P1rNNuM6NeLbFTEPhXYQ27cYi2hvFpEXQwy8tBpO9Xe3vYuzhuHrft2yLgdQxBJ0aZ0DRvHI+1MnabGgXFAdk1IJOgbXcZpn2q7x/Fj9yQhw8Ou505/ykGrRlcbFiryJXyzkHZzgRxANwOQEbLlW27sdAdkB01p24L2Wbu7jW7juxWMncXAecDMwCrvzoT2HvJ3d4GCO/YggTOi8oJ2+9dR7KXbSrpMnX4Y+WgropMOSbjJnDcdhzcxqLB1yicsgRJM10Ls3w1u9BJXcTIJJHTlAj70q2MEP3xrob4HYZQBmPxAeKdRB86duAX/ED4telTyZXHSl2G8NScm+5zv8Aa1K8VvTpNu2egPgGsTptEeVXv2aYsKt0g/8AET866DbNt7i5gp11DWi2nqZB9audpcFaDBgqqoQbDIJk8gmvzq0vNBruqILaSOCYPCm5fuhInOx6fxH3ovxbstibn4qPbKpb+EXRmaMxhVHxEzoOddaxeHwowDvbWwLhX4ltCZDAmSFkT1JFJdl4Cnxb6kMAP1ApMueUNlwPjxqW57wTDXLV20zrcQZBBZSoMbxKwYBExSTYvxfuMDu7H1lia6p2qRH/AHAkFUJOZiykZSUmSp20qxhMJw04hQqYWMp+HJvy1B3rLjjc5Tbq6N2DqFgra6FPH2Haw90RlKgCOgaPXnSGjfitrFdi41btG7ct5BkZhs52hSNjAjp5VDi+wuENm9fRG74KXXxtGbfbaJrn1MFLQ/cOslZXlrZ7nJuJXM162p8hEf2j/vRrsMmfiFoEDL3gJBjYTOh8qZrXZO3cvZ+9YvEAlQANT5md4od2j7FYnC3rF2w73Q8lmtoV7rKV+JgSIOY6mNjvVsXUY5NQi9zH1eqWSU/Rinw8EXTEzmOg15mnjhocszQAVbLG23URpQXs7wxkcsxKvm8MAHfmTI+lOOH4A9uy9zvAZadB1IH51aMXdmjqeojLEsfZ/wAHQOF8MDWkYsZInSP0rKj4SL4soJb4eSr+tZWg8o5Pxrj2GuYdx+8B7jaIArKo8QkzG8GDQK5xBHAEh2VtWAylhmHOPCN9twQKVsKbYsMY/FFwQf7JVpnyBUf5qKYOygUlpDQGJA/hUgndhEyoG85gOYqMlukXhw2WeJsHusSFzSQS2WDAg8t4GmtE+yWOt4fEKXIC+JWMCBOoMjUyQB7+lLVy6kqWBKkGBIXkcsmDsSp25EV5icdKsoUCTG87RHKY3pUt7IPLkbq9hl7VqMXiycO4uAqi+BTIIzn1OgBnyND+E8NF25ctXXdXXKFkSCc+UgyfDy+tRNxMWLhewuRYlfCDp4xz0I1O9a8Ox8XzcKveLgnoSxObMBBmHAblsa56tQJN8IJcLm00uNbd+SCQPhIEEkx7008J4llwwHeFFV2ErlkeMMNWDCPGRtzNJ2J4gt57j3T3LNBy5CZnc6RHXzminA8egRhMqHGsfFGo9Jy0zbZWL2THPA8X0M3rpKqzHW1B0kSe50jTl60qNxcXMc7KzPCZSX+LUqdSABuvIDYUY7MOtzEFipFu4HlsrRDqyKNo+IgDlSucer4hroIHeW1JAHP+KT5k7UukprbdfwXu0+OixbyjXMWB/u3FIn5UGOO4Y3ivJiO8YeMWyIJIOaMzjSZ+YihvFuJZnILFwJCKDATby8U779fKhOMJ2A2J23iBz6QPv1oxhQkp9hxs/wDhjQLAvo5Ilm8cCAfhDxvA9j72+MNkVktMHtiYuHSQSTqu4PlQ+3Yy2LN0AOmgL7AvBDL4gDKhbRJ28zNFMLcwRX8Q94XDowWYUmMpktB3bVQBpQnG9gKVOxd7C3VS5cJBIgDQkH+L+Ug8q7R2JvK1tnhwOneMZ+p+5rjHYq1q2YiGKr/r1+tdX7D8WQu1p8qwpIOfoGOunh0HKallg3K0VxzShTIeIENdeCdHaJ8ySN6vfvzrbViy5VZcwuQFykgNJ5SpInlNDOI4gm6TpDANA5STP1Jrfvc6NbYAowII8jT41pVE5u3Yo8BItPfVFlO8OQE7AgESeZA09q6z2PuRbU5RJ1IH5e5A965vbwH7teKzmDDOu2gCxr5+A/Omjsfxu4Q3gGUW2ZTAERBn01E08eTpboWFs2zevHe53r6Bthnby8+vSjPCzDDn+VL9lCLt1zqXcnNsdSSdBoPETW3EcYw8GZUXKS0tlLaGAG/hjQk6nUCsc1qlSNaemNsaxj2tspBnXbKNI3HxamPLlRLtLeDXlUwzd2DqVUgZm6tJ1pc4DdzBToQqicwmNt9N9RV7j94fvKkmT3ajyHiJ6elalwZL3D/Gbqpw25KZSV08SnWRrox2rlltle5lIkR/ZP0K7a/eun8fKtw24xJ0t6xqN16AnkK5fw2y1x/w45keg8z6VPNBvdFMMlwxn4ogNu0FUwoJJgaaAD4VFVuyuNBxeQFSR/eG28HJ6UXNrJhbpJBYWjA1PVTy6kUs9llIxQfu2knrtMVCUWoK+SsXbdB/tRi8uLud46DYqByXKBrI1OYN7RRn99UYK6SwM2zHnpS32twJu4ot3mUBTm2hcoLc+ZEaedZwbh92/hr4W8WCowAEZScpOWQABPrWeXSTlkUkaYyw+HUpV8/oWeDP+JThxLFhUKTGey4G8TAiY05jeuVcNu37V9QLTF+StdGvzHSm7iN66tnxgWi6ghWMswB1IB5CROmxo9JgnDOpHdXjSx3qXzX1EjivFEsXit2VOQEFQCOevr6UWx3a3D3+HGzZusLwZSxK5cwBkgRB5DoPOkbtmSb4JP8AAAD8/wBaI9iMSluxjQSxa7aVECoxHxSSzRlUaRvqTXsxR5MpB7h/bC/btqmf4RHwz9c2tZQK2YA8Cn1Gv3rKfSyWsScVezMxACgnYbCmHiaN+7IQ65YGcZ/FmUwqAHUwrZtNI81FLhI135Rr8501pg7ghLdwkBYBzLqRO0xsTOnoalJl4uk7IcXg8qoSSOog+UbxO1eYHArd2uKrT8LTtO8+W/tU3EbkIFGzazMz+cf16QcIwhuMANuZjQevSdqlKSirZNJt7dwtfwty2WCTl5sjAz0+E6dY+goMt4l/AWzE/wAJgyd9R1mjt/s85yxcUxrB08uceVR8U4XftoHYAAR4lgaDYyNCdtqlHPjk6UissGSKtont4ByB+9I6aaNcBUnkILanQeYMe9Q2rUajnqBzIy6GOhmt+IcS723ZtnOxACzJJY5mKgToIzAR5VqUbDkgN40UAkCeXny13qkWTg3wXOFcXyW2t5WOfKqwNfC6MAPl9aXOJNBlSSIGvyOvlvVi1ibgud4rsHBJDKYMnQkEbHzFXcMlxsoKsTl/D5GFmY8hBmqFKF17qudEOfckNIO+sEaaQImoHvsp0JErBjSQQQR5gg0ZxmIFyWIACHbmfhAn3nbr5ULv4ieSjlIEGIgj0p0+4rRYwt1jbySzSwKqNeTTA+VEsJhHXVkZUG5YQKGWuJsFCEJlHLIoMxE5gA2bzmmbh2O73ImaXWW1IGwVtSSBoZ58qSbfoGKT5POzeGEZvhtqZBafGdZOgMjlTBwLH2/3hO+crbUMGYGQTDAZYEgSR1/SlGcQdQDELtp5x8PpWl/BGDCxzPTX05TNTciulBPj3FBav6KrWX8Vu4kiQdww2Lg/SKkfj6WkDDxlvhA/PpUfZ3APeY2sue1GZw2y9ToJU7agHWPKtL2EtWsQUWCoUZCqyQDrLToW5EnpXW7A0iLCXXIe7dBNy5AUAfCNR+Z08qudlu0LYV4KhrZBXLtudz1MT5VLeuoghcxncksJ36Dy6nahVxM0TIJ3kbnTXlGkyfKjuLsE+LWouu9pT3Zlh4ZKjUkGOmutUbGOB31+/l68qNcBwqBO8fEKrCR3cEs2UEmRsRHMT0nlSdxzFg3X7gZFOqqdMsgbRzBOnoKk8Vuyqy0qLvCeO2kQrcuPmLHMA7RAYEDQxGgo/f4ylxzcSTbFpVB1M5GILesAa0n8KsoHSUQwvTmBuTpzFM1p7TWyuYIWV0QDzVtABtJNUca3TI+JbpoM2bt6/wAIxT94T45WdRAK+GOk8jS9wVu6KE3FAC5GAE5gfjg7A61N2e4q+HBtEyhzKyHZt9fqD7UM47hDhnDie6YB7UnUCdVMc1J35iDU5uTXl5KwUb8w/wDEr9t7UW5LKSJkeMOFbfZvFP1oDjrOXF4e2xC/i5iQSfCcm4HKFOvmeVVsDxElFDFmk7awOZkEmOYAqC2yi4HxAWTGXvFaPPYQRv8ASpePkivPG/duN4MX+F/M37fcPyY+40+BwrqwO8jUexBqjw5cpzLmPQAnWevlTribVrFWCts2c6LKFVUkRJgAgnUA8vPlQixgDA0MqCYTWZCwNBoSCfLwjrWmGeM421XvM0sMoz2d+424fh3e4l2GU2yua4AdVkyNtvLpNEuLTjbXdoMj2pFq8imCpAER/EpCiYPLY1pwjHhc7YlWZlByqTlG2xjX6VPgO31sABcKEA2hv/jMVVR1bxYrlo2kcw7QdnzYt2ziM3fMWg6kESeZgbRynWKI9mcHhjhyuTNiGBjxHwQZEDRTIzAjzBkUwftF7QnE4Uo9lQFZHRgZIaQp103VmERSDwm5dW4O6DFv7Op+lMtiLmrCmKW2jle9URpB5VlenhynW4baufiXv7Ig+haR6GvKGuZ2pdhE7uA0yGGmUj5z0inLhXDrzBWw5JVUAz5gknLykzyU+9Xr3ZDDDcv7tV/hmGIsZLRgBwV1PwiNCY1Mj7Vl6jqNKtfrwb44NWzEfGpcS637zbOZpPiJEkz4gynxamdyKt8HvnvbSqsAkK0T4tTvrvqNqeeI4S3eQJdEjQ8wQRzB5dKB2+F2bdxSgIIYEHMTGo9vnWVdbDJjpqmB9PKE01uhjxXDQcsq3PqI6/YUA7cKLdhVQnxsJnyiPbwj5mjAxt2VAux55En/ADUH7dwbVs5tc3z2moQeN9RDRfu+BuyKfgy1ijwu6e9QrJYbAayYpqHECUZTkzEFQ1weIDoc3tGmk0scBcpibbLuCY9cpiujYTjLNctK9u2c7IvwmVk2leddyboI00jnXsNWeVFb2K4wgtNJZSACTkY6GDA+HXWD7xpuN+1fHLN7KLNpkypExBJk8hoBEaebdadsH2gHepbaxaAe53asAfiGJuWsp13Nq27jzU+QpX7R9oTdAKi0Jussqsgr+G1szOhKXBP9quaHsT1xQVWVgGBPiBA10gFTEqQWYyN5E0PvgOSVCIInKC3KNBmLEnXryO1O2BweGvWgblqWgSRzl7aT4WXm43nQH0qfB8A4e1tbviCl0XTPoXLDX8XTKVaekc67X7DtOwu9lr2FVlGJUsAxPgVsxBEQGDSdTtk5b8qI43HWHuubFtlWWCgiNDpzJOm8HzphwnCOHW7xR7LkrcW3JLwSbi2pH/mDADMp1A02mKDAWO/xwRBAJ7sbxIJ5nkaOtUDTvsMnC+DFrSuADOsfMSBoI02n9Kuf+B3DGUfUD9Z6bdaiwnEn7tFQBQoj+tPyq5hOKMwYK2YgwYOv1EGsnjR1UaPDlVga/h7lq8JUqMpXRh4tzrB160NxCgvm1kAfT122pmxti5eMIoldZJjTny3il2/jrSXVAM+E5vJhBI84k0+LJGXDEyQa5LnD7feIWbMuseKZ++g/SsvWBqM/0P6zS1h+PDPAGZWeSSWmNdvvTFaxyFyFOdZ1BkESBtpMHfnWhq+CXBZ4bZyHSJhhJLHdSNpjnSl2gtgPBjRtSPSuhNgVW0jgnxMwgxyiOXnSBxrhz3r7BCPcxtpyBpLp0w1as1wNooo/hY7zpA1AHy19al/fijBYDAaQV06a/U+9WL/D2RFBKzlA576Df1oXixckEqSVkSDmEbiBAiJb502zAhjT91hWuMy5tCtuDl9c3r8qdr/A7eMwI7m53htAlJgMpGuUgdRP0rmOE4Zcz/iI4Ec1M7elMHCL13DPNhys6EHmI10IpGo3uMrBGCxd0wLRMiTA5jUknqN96YuHcYS+mW+gYpGvXry6GgFnht0yEEtzHKJ3M1tfw7WV/EBjyAIoOarYOm2PHAeM4UX1hLYVhBKkgrpIMbEelN5wNu1sQyPLKflP3B964svEsrLCsdiICATrptPOmDiWLuNdsIt24gCn4GiPDPTqBUnkUYuUlZXw7kkthrx1vvLoRYBYxqPIn7A0TscKtLC5M07kz+W1KfDcZkdla7fcrkE5rQYu/wAKICgLGIJMiAfWLdntBZfbv3BJAZrhAJkBQcraSSOUiQYg15fUZZ5JbcG3Hj0rZ/fzBf7Q+HdyjFULW2y5iRoNTAnrP5e4X9nnBRijcV2K21jOqtGeQ2jMNcgCEwNyRtvRLtPikxGGvBbORUdVzFmZiwImCdhB99elT/skwyqMSGEqYkHWQFefvXrdBKbxeb02PK6uEVnr2WHxwTho07m0Y6WFP1aSfcmso7bDMAcxEiYGw8t6ytmmX5f1Ql4/tHLeLa6FZgyPrVbh2aQmy5Wyj/KOoIEnUVpjOKKxgczFQXmgW5+GGkwdBmXpJ9NN4rzs8bhR6OB3Ojy1xm4isxQFFuFWiQZ01E6e1SYrFfxL6j70HuZiLoIXuxdJcKfF7SPhq018MvhUBY01PTTl61jlhit0vvYv1LVbGl3tcgjNak6zFUuNccGICKqZVX+vyHyoFigJ167ew/2qSzXpQ6TFBqSW/wATzZ9TklHS2e4PEm3cV1MMpBHqK6HgsbiLom5gbbZsskrGbKZWeYgmRNczfc13zC45Q1lIJZ1BEdNBVpbCY4uTaQLOJxIEJwy2wJDa3ANQzOD8OhDOx9WNKfa3iWJBY3MFbs6DUQ+gAA1HQAD2FdgS9G8eXmfy2pM7dsTZuEjkY+VK5q9IUhE4RxiyLS95nVhoxAOVvErclbYop5c6v28bgGtuhv5Q42DMIYJ3YbRByJMHSTQDhnHb1qyiJkyiYLZuZnkw68qu4btG5EXbFm5G5M/9ZYfSg01x+/8AQ63W/wC39l3FcXwguM4ukm46u8T4ijh1J/C5EHnsx8oF8KxSvexJUkhhIJEbCNuVb49LF7DXbq2Bae2Y8Mbyv8oUEQTutD+yhAe4WBIFtiY3gAkgeZikkrg+b/4NF1NDZ3bsAVzLl6HfTpIJNeYXCXRmCtq22WZ99dNgaaeD4YkLKJla0rqyBviJBySWM+HnpM7CiONxNi2PxGVdZI3bSJhRrsV9jNZ3rUqSK6o0U+z185yrKwhD4jsdPLnzrmmOsM13SZzPt6iul8B4jau3+7tqxDq4V2IUBgqeHLBJ1uIskjU1znEZTdGceAu6EkTBaAp126TyzV3TY5Qb1KrOyyUlsaYTg5z6hfi58jvr15fOmBcEEIynfc5dz7UMHFbVtnAV2KwvJR4QwkHUmDbI5bVYvcRxLSqQq7KbSmc5tB1QMZMy6j/Ca33RlabHDiLkYayf7bj6CudcVxJ76PPl6+ddE45ezYOw0EFmYmTJ5gE9CQoJHIkiuZcWb8b3rqTmSm2oOg7heJ5nC3B4TIUgazqRy2mNq9OOuGAVhSY3OxPrFVOHHwzJkefPNofUfnV3GWrgOcAMoYagGBqPltvQlR0NXqEsVis1wk9aKcPw6vGaYIPw5Z2O0sDr6Usm4Q2u/SmPhpkrP8o+wpsONZHRHruqfTY9SV/p6WB73FrgxFwJJAyCM0chO4qy2PLeDuM7j4gdevIDXag+FJOIunQGRqduQpy4VxAXFtzaJY5ZIMDXICdNQPGd+nnXkZ88sc2kr+NHrwjGWNN7MBNcvJq2DXKOls6fKYoliMce6w90qFXvTpkM6o418varGFx7NqtjNILaZvARm8J0MtKeWpq3fuX2QAWivjERrOjSfFy0HL71GWXJkqDSV8/8Hhog9XJUsLh7p7xS5fQwFcAMvwvItk5gNOnUGiGD4bbXVLDcwAFuwM05jDFROwB3EVX4FeurilW6cojRc25IceWsjaj+Kxl4Yi0iW5tmS7yNNDGnqB13qMoSjJwT4V7sspqk+/t94rdtClvDle6W2zMoWcgbLJJgBmYgx5bVt+yi6FXEMxhc2vyj86p/tKxKvdUKQcoAMdZP61f/AGUWgVvggEEnQ7bJ+te1/j1XTpv1Z5PVb9R8F+wwtctgkC8gAOn4i7cufSKyij4SyTJtWifMH9Kyt9E9KOG3sG6uCQ0A86J8LtFnYzoqxrzkzHn8JpJxHaG++7/Rf0pj7IcQBtnvHAJOhYgTBOmunMV53Vwl4To2YJrWbnvct9RbuzdaRppBmZJEfWtbtk2rYUmSB7a6nl1NHmfoR7AH7UC41ImW+1edjm5uqNueeqIrYywTqCsT18h1qaxhmAGg+Y/WtsU47nIZgtmBjyjTlGlVDYgTK+k6n2r3FdHkuKNbzQSNJ20Ndm/c2uLhnzgKqodhmnQyDy5eUTXD7m9d54EVbDWCT8Ntdv7o6UmWL07D4ZOErieYDCPccFnxMEAAwdCSAR8WiiBP1giardtsKUs3ZctK8/IfnTZhcXyywPf7RSz+0Nx3T6/w1yikgLk5fgcEhIR2MCSSvKATuR5dN460UxPDsNbVT3jpIEFgdQdzOQwecEcjHkIbEFSChgldCeniU6c/96q3sTeuCHYuAZ2Gh9gOtHTb3Hc9lXYJYcAYPFhTKh/CTzEiD7gTVfsTcjEagEZTMmBABYzoZ0B0jWvMG3/k8R6j8q87IXQtxy2wHl0brodJEHkTSS2UvvsdHmP33HO9ZuoThLOd7Ii5bIJkW2FxVRj/ACrdjXpE1JheEO2dVe0LmQ28pfWGS3aaSoIELbPM/FG9X8PilUlhmLMAC2XYLMKoUQFBJ66kzWmHs21YsCzZhGUoQOXkZiKzPqKdIr4ToLcJ4eLV7vW7oEHMqpnbWBOUtlChiqkkhvhERoRzPGjxXFgnMHEASWJJAAjzAP8A2romCy5idj5yPv6UsdtbbfvFnKY/8uug0nxNPlU8PUOeRJ+0eeNRiwW/D7dm13mU3CGynOxyzuQMsE6s5knrvRrD27AGbuIzanViJPlnj2obgu8VcsNBM6gH7Gr9o3CVADakCAjDn1mBW+N29RmlwqGt+HXMTh7a2lHhYiNFCrEDTkPIVzntSAMSg00VQY6ga/Wuzdl0KqQfyrjfai0xxMxpP2j9RVNk0zPNNxaRUsM2Zo2LSR0E1Jda6dpIzGdBtJiPaocFdAZt9dB85rfvGhoGmY/euluTh5W/h/JfwLHIJ3k/fyps4U3wf3RPypQ4Xqg8iZ+/501cKYAj+6PsKp0v/o198mH/ADH+um+/8MA8GIN67IBBbnrT9i85ym2+WEI3MTIgxsdJHuK5jwvEhcRckgSZ1NOWF7ZWgQhV8sxn0j13mPOvnOsx5PF1QVn1PTYtWNB5sM+k32O8+A6zHQgVp2oN1rK9yWDd5JKmNArTtyoa3GbUkG4un9oH5amqHaTiK3rKIjsIuT4ZGmUjfY77VnwrI8sZNbJ9hsmKoMVr127mDKzFoGpO89QTqPamG32jxPdQ1yPTMR567/Wq78IUoIa4x0gKM0bdFmNqKcM4NdWfwmYHkUCdObHy+9etkz9PP8a4M8MOaMfLL51/IsX3BthiZYvuffl9Panr9k+qXuYzN9rP60n9seHNh1zMuUls0Zs0BmaNQI5H6U1/saebV07/AIj/AOnD1uwZIzgnHgw5cco5vNv/AHudHA8h/XvWVrB6fasq5x8o/u3lVnCXQgIZQw05kHfkQR9Zq6+MtsMr2srT8SEj/lOlR3cPbceC4J6MMv6g0jVjla89gsfw3GvJ1/8A51riltR4Q0cpYfkgqK7gXU6j3qJrTeVLpXd/NgtlteIkKAOUAfXnUljHRJCCSIJnfWdoiZ51Te74YK6/15etalhA1j2HQc9zrP8ARpqQts8dwzbQJpywnErpRALliAYGZu7MACNSQI0jWk27cBeQIEjT5TsAPpRgWhAPnFCQYt3Yyp2uuqBp/wA56Dy86p8a4xcuKMzWgGGwMmB1kyCfrvQoWhUr4TNlgE78p6eVJsijlKXIUw/aBdLbyzQJOTw7QFCjcxl1y6yatW8XhAQLwtKN4awAdtCA1qkviYi5/h/WqyXCdyT6ma54k97Z0crSqkN/HcbhTYuLYI10GW3lE+cIBsDvVHsvZi7cDCPCNDHqPpQInYSQpOv/AG5xJpgwSraxF1c06LGgEyJ9o/KpZY6YNc/aHxTvImxxTDCDGYaTAcgTExpAn9RzrdbAmA1yOudupHXfY7c+dD0xyZR4kH+IaV5Yx40l184P+9edr2/D9/M36faMvB8MuaWDMeWczsV6yBOYn/D8l/t0s4u3/wC11j+Jh+dGOEY9A4m4oG5JcaeutCOPYqxiMbby3FZVUKWBgDVifFtzGokUuBqXURai1s75+omZ1jasqYZgp5jcxI8hPnRLCWdAA1yIjQjoBM7/AMI+dK97GhXKwTHMRB9J1+lX8J2gUAjI/QeLb0gGvXowqbOq9nregMsd9/Mz/XlFch7SY0962XYMQfZiJ+gpuwfb97dshMMTlX4mYgEzGwTXnzrnfFsZNwkga+IgExLEk/8AajLekhLb3Y0YDhdh0m6WRxaFwFRpGmjT5ehE+VBES4waCNGjYVat44vaJVyB3QDidT8IjzH6V7wkkBl8Mkk+KBG3MnTaowtt7jy23oGW8c1slZ8thv8AKmXgfGraohvHxHQQpnfTUEL03pVvr4iYB19qJ/u34a5iFKz/AA+c/pVLolKKkvMrJe1AtWnVrSj8W2AwD5ob+I7aHbShjY5FTWS0QFjn1J6VPxy/buqhUAFN8v5zHShDJO0n1qGJLSkzdDPKF1QZTj9zQhFgzEBvlvWWeLXMSDbuEBU8SwI125nWhd66dDmA9/0q32dxKW3ZnDsCIlf4SSPKD6EiqxjHmjM262Grs7xFcLdLPczDLAGhPMbT6U1p2uLI1xLLZVGrGQPllH3rn+O4spBFq2zSNSyhTPUEFvyrTD8YxeUqJCtvM/npWbJ0eLJNzkiqz5FFRpP5/UL9quLDF4dnkGLgXYgQskHxGdc3lWnYvtBbw1llLMpNxmBVc0yqDpyyb5hvVPHI92wloFSQZKKJJ31MTzjl0rMP2ftKB3xt2zzzsFj21b/lrXgePFDQkZ8mPJOetug3c/aCsnW6f8TD6fvBrKDvYwKmDfkjpZuH6yJ+Ve1bxo/lF8CX5v0FEorAZb2x0W4p09xI+1RsANGUEfzW2kfmPtVSatYW2Du2vTb5E6UE7Hao2SP4W9QdP9vrUroRqVJHWNPmKiv4bKYJ23B0NaWMRB8LMp8jXHIxip/2NYLYIJgQN5Fb3cUx+IK3qon5xNRd6P5AP7rH9TQCZkXy+1T2rkbTp0IP5zVZsn9tfkfyFeJl3Dj3U/lNcdsEO8beT8jXty4xEd4fTaqfdjUhrfsxH3ArPHuCp9HX7TSh2PLuFk6Nr6HWoRg25RU4uOJmT7Zv1ra3io+JFP8AeUj55Ymmtg0xIO5uLrMa6QelWLV+4HDuM0eQHkNhXjXwToEX+6W/NjW3eAc/rQbbVMKhFO7NsRfkkhGjodfyqAuf5D8v9qm74/zH51uLx6n50qVDNJ+pFYcyPAd+lERhizL3SlTlgyZkk68hA208qr27p6N7f9qkTFsNiR0IMfYUHdjKMa5NMSl1WIaQQa1V2PT5fpU7XSQCWBnqST7173kHdT7Gutg0RNQWioMVhzmk86s28XGx/r3qsMR1NducoxJrWGIgglT1mpb127/OI9Br6iKqi9NTGf4FJ03yT67iuph8psr3NPxANI0yj7D61sEYD45noZ+1bJcuScoiP7KL94IqxiMQzNIfKOjX1/6WPnXUweX0I8Thu8Ei2/8AlMedVhwrmVAHmyr/AKmry6BpN61/muN9AkVoe5G98H0tMf8AUVoKFKrDqT9CdcAk6tbA/vhv9NTju1Gl0f4LbEn/ADQJ96q21B/9NcQ/TLbAB+WarrcPvABmwbj+1euhB8oT70ygK5m6Ym2BMXWHQsqdeShunWp1xV0he5wyHNtCtdP1JH0qoti78K3MMnMi0puFeU5spA9c9V8RiFmHxN+4BuB4B9Xf/TR0IHiNhrFviVWL+JW0v8gYKY/9u2A0UHtXbOaEW7ebkLahJ+jMfkKrDGWU/wDTsq563CzD5HKPmtR3uMXiIDZR0UAAeywPpRpAthprV7/8K0PJ3hvfNdBn2FZSs91yZzH+vavaNIGpkKLJivZ5V5bOu1S3Ndd+v60ULPk9kkQeQgenQeQ10qu1o9KnsjXpUxWiApC21bBSKssAKge6K4BqCRsY9NPtUlvFkEZsrR/Mqt/qBqBnrWD0oUGy5cxin/hWvZSv+hhWHEWj/wAKP7txh/qzVVe0QJNRqdda7SHUW3uCfwy6/wCKT8wBW373c5sT6mfvWrXwrDIMpHMaa1LxK7LAyCYG1dQNRoMQfL5VnfenyomEkSwPsBVPG5QvhGs8x/tQGsrm76fIfpXouDoPkP0qsHrw3DRoFlzw+X+X/avcy+Xyql3p6/avVvGa6jtReDL0+le94vQ/IfrVQ3T/AEBXhunqaGkOpl3vek/atA5Bmq7MwEyfnUWc9T866jm36hBEJ2kn51I1grAZXBOwiPuKaf2ZcOcM2JD5SAUSVLTMZjHsB863/aXeuHE4c3cpItkAgEAjMOR23rqBrFu3gdps3TO0kLJ8pTWvGuWVbKbOZhya82/oka06cKdMSbFl2yEuFVlGqyP4ZkbgHUcqWO2vAXweMe05zHcPEZgRvHI9RQ2uhdb1VsV3dlEjC2wOvdM3+sn7VAnFrh0UhP7qqP8ASopt7CMiWrtxzOW2T5gAEmD105Uo8K4S91strxMfb5k7Ua2G1bmt3i+I/wDv3PZiPsaoNdac2Y5v5pM/PevGBBIO4JB9tKiuUyXoByJArNrBb617Ebgj1FZhb2VgaOKQQDV4YVNck3lcfQBhh1FZFE8eqhCSonloKCrb9aTJi8N1Y8cmony+VZUOQ9T/AF71lTGs9BipBdBOu9ZWUEGSPRdCnrpWrXyaysoiWRMTXgWsrKID0VftJKn3H51lZXIMiXhTrqG6RtO1UsREkCsrKWtxr2IL7bela2+tZWUfQVbsM4PiZZlQqNdJrTick5QNKyspHsyrRSOEYQDpO1RvYIBOmhivKyjF2ictmRV7lrKymAezXmasrK46y9hbYueEmBvMTRXhPZfvzAu5deaz+dZWUt70K5Ns6j2DwwtYYW5nK7ieviNAu3OS/iEBWe7UiT5kH8qysrnwGPJUt4Bl7l7KjNauhtTGmo39xTj+07s/+94f96EK9tZ56wII91g/4R1rysrkk9zq8xyG9xO9hx3YaFdSGHUHQiaav2SuxxDEABcpMgSVggc+WvnWVlMt0F8iLxAjvrsbd6/+pqhYSPSsrKL5ARCiHDMTBynasrKtB0xJK0bcauahff8Ar61RC1lZS5n52ND8JOq1lZWVE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4" name="Picture 6" descr="http://www.informationng.com/wp-content/uploads/2013/02/alcoholic-drin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785926"/>
            <a:ext cx="3429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ALKOHOLI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11" name="Rectangle 10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019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Podjela alkohola:</a:t>
            </a:r>
          </a:p>
          <a:p>
            <a:pPr marL="0" indent="0">
              <a:buNone/>
            </a:pPr>
            <a:r>
              <a:rPr lang="sr-Latn-CS" sz="18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    -prema broju OH-grupa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307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192637"/>
              </p:ext>
            </p:extLst>
          </p:nvPr>
        </p:nvGraphicFramePr>
        <p:xfrm>
          <a:off x="215516" y="2405569"/>
          <a:ext cx="8712968" cy="204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CS ChemDraw Drawing" r:id="rId3" imgW="5082177" imgH="1194456" progId="ChemDraw.Document.6.0">
                  <p:embed/>
                </p:oleObj>
              </mc:Choice>
              <mc:Fallback>
                <p:oleObj name="CS ChemDraw Drawing" r:id="rId3" imgW="5082177" imgH="1194456" progId="ChemDraw.Document.6.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16" y="2405569"/>
                        <a:ext cx="8712968" cy="204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ALKOHOLI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Podjela alkohola:</a:t>
            </a:r>
          </a:p>
          <a:p>
            <a:pPr marL="0" indent="0">
              <a:buNone/>
            </a:pPr>
            <a:r>
              <a:rPr lang="sr-Latn-CS" sz="18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    -</a:t>
            </a:r>
            <a:r>
              <a:rPr lang="pl-PL" sz="18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Prema prirodi C-atoma za koji je vezana hidroksilna grupa</a:t>
            </a:r>
          </a:p>
          <a:p>
            <a:pPr marL="0" indent="0">
              <a:buNone/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ALKOHOLI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1117600" y="2500306"/>
          <a:ext cx="69088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" name="CS ChemDraw Drawing" r:id="rId3" imgW="4675376" imgH="1142629" progId="ChemDraw.Document.6.0">
                  <p:embed/>
                </p:oleObj>
              </mc:Choice>
              <mc:Fallback>
                <p:oleObj name="CS ChemDraw Drawing" r:id="rId3" imgW="4675376" imgH="1142629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500306"/>
                        <a:ext cx="69088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Podjela alkohola:</a:t>
            </a:r>
          </a:p>
          <a:p>
            <a:pPr marL="0" indent="0">
              <a:buNone/>
            </a:pPr>
            <a:r>
              <a:rPr lang="sr-Latn-CS" sz="18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    -</a:t>
            </a:r>
            <a:r>
              <a:rPr lang="pl-PL" sz="18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Prema ugljeničnom nizu za koji je vezana hidroksilna grupa</a:t>
            </a:r>
          </a:p>
          <a:p>
            <a:pPr marL="0" indent="0">
              <a:buNone/>
            </a:pPr>
            <a:endParaRPr lang="pl-PL" sz="1800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ALKOHOLI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1857356" y="2786058"/>
          <a:ext cx="57531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7" name="CS ChemDraw Drawing" r:id="rId3" imgW="3579416" imgH="1302699" progId="ChemDraw.Document.6.0">
                  <p:embed/>
                </p:oleObj>
              </mc:Choice>
              <mc:Fallback>
                <p:oleObj name="CS ChemDraw Drawing" r:id="rId3" imgW="3579416" imgH="1302699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2786058"/>
                        <a:ext cx="5753100" cy="209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Nomenklatura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3277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463479"/>
              </p:ext>
            </p:extLst>
          </p:nvPr>
        </p:nvGraphicFramePr>
        <p:xfrm>
          <a:off x="539551" y="1484784"/>
          <a:ext cx="7925747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CS ChemDraw Drawing" r:id="rId3" imgW="5172067" imgH="1174751" progId="ChemDraw.Document.6.0">
                  <p:embed/>
                </p:oleObj>
              </mc:Choice>
              <mc:Fallback>
                <p:oleObj name="CS ChemDraw Drawing" r:id="rId3" imgW="5172067" imgH="1174751" progId="ChemDraw.Document.6.0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1" y="1484784"/>
                        <a:ext cx="7925747" cy="18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2808560" cy="34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7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449970"/>
              </p:ext>
            </p:extLst>
          </p:nvPr>
        </p:nvGraphicFramePr>
        <p:xfrm>
          <a:off x="683568" y="4077072"/>
          <a:ext cx="4482427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CS ChemDraw Drawing" r:id="rId6" imgW="3009571" imgH="1160984" progId="ChemDraw.Document.6.0">
                  <p:embed/>
                </p:oleObj>
              </mc:Choice>
              <mc:Fallback>
                <p:oleObj name="CS ChemDraw Drawing" r:id="rId6" imgW="3009571" imgH="1160984" progId="ChemDraw.Document.6.0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077072"/>
                        <a:ext cx="4482427" cy="1728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508104" y="1268760"/>
            <a:ext cx="3096592" cy="16561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ALKOHOLI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11" name="Rectangle 10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43669" y="1166019"/>
            <a:ext cx="8856662" cy="4525962"/>
          </a:xfrm>
        </p:spPr>
        <p:txBody>
          <a:bodyPr/>
          <a:lstStyle/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Izomerija</a:t>
            </a:r>
          </a:p>
          <a:p>
            <a:pPr algn="just"/>
            <a:r>
              <a:rPr lang="sr-Latn-CS" sz="1800" dirty="0">
                <a:latin typeface="Roboto" pitchFamily="2" charset="0"/>
                <a:ea typeface="Roboto" pitchFamily="2" charset="0"/>
              </a:rPr>
              <a:t>Izomerija kod alkohola je uslovljena strukturom ugljeničnog skeleta kao i položajem hidrokslilne grupe</a:t>
            </a:r>
          </a:p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Izomeri alkohola sa 4 C-atoma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3379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106003"/>
              </p:ext>
            </p:extLst>
          </p:nvPr>
        </p:nvGraphicFramePr>
        <p:xfrm>
          <a:off x="1857356" y="2571744"/>
          <a:ext cx="5688632" cy="384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CS ChemDraw Drawing" r:id="rId3" imgW="3752988" imgH="2538725" progId="ChemDraw.Document.6.0">
                  <p:embed/>
                </p:oleObj>
              </mc:Choice>
              <mc:Fallback>
                <p:oleObj name="CS ChemDraw Drawing" r:id="rId3" imgW="3752988" imgH="2538725" progId="ChemDraw.Document.6.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2571744"/>
                        <a:ext cx="5688632" cy="38478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ALKOHOLI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7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8" name="Rectangle 7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8229600" cy="1143000"/>
          </a:xfrm>
        </p:spPr>
        <p:txBody>
          <a:bodyPr/>
          <a:lstStyle/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Dobijanje alkohola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229600" cy="4525963"/>
          </a:xfrm>
        </p:spPr>
        <p:txBody>
          <a:bodyPr/>
          <a:lstStyle/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Nukleofilna supstitucija iz halogenalkana</a:t>
            </a:r>
          </a:p>
          <a:p>
            <a:endParaRPr lang="sr-Latn-CS" dirty="0"/>
          </a:p>
          <a:p>
            <a:pPr marL="0" indent="0">
              <a:buNone/>
            </a:pPr>
            <a:endParaRPr lang="sr-Latn-CS" sz="2000" dirty="0"/>
          </a:p>
          <a:p>
            <a:pPr marL="0" indent="0">
              <a:buNone/>
            </a:pPr>
            <a:endParaRPr lang="sr-Latn-CS" sz="2000" dirty="0"/>
          </a:p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Redukcija karbonilnih jedinjenja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348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685765"/>
              </p:ext>
            </p:extLst>
          </p:nvPr>
        </p:nvGraphicFramePr>
        <p:xfrm>
          <a:off x="571472" y="2500306"/>
          <a:ext cx="7704856" cy="381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4" name="CS ChemDraw Drawing" r:id="rId3" imgW="4525829" imgH="223505" progId="ChemDraw.Document.6.0">
                  <p:embed/>
                </p:oleObj>
              </mc:Choice>
              <mc:Fallback>
                <p:oleObj name="CS ChemDraw Drawing" r:id="rId3" imgW="4525829" imgH="223505" progId="ChemDraw.Document.6.0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500306"/>
                        <a:ext cx="7704856" cy="381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64828"/>
              </p:ext>
            </p:extLst>
          </p:nvPr>
        </p:nvGraphicFramePr>
        <p:xfrm>
          <a:off x="272471" y="4000504"/>
          <a:ext cx="8871529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CS ChemDraw Drawing" r:id="rId5" imgW="6536078" imgH="1273817" progId="ChemDraw.Document.6.0">
                  <p:embed/>
                </p:oleObj>
              </mc:Choice>
              <mc:Fallback>
                <p:oleObj name="CS ChemDraw Drawing" r:id="rId5" imgW="6536078" imgH="1273817" progId="ChemDraw.Document.6.0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71" y="4000504"/>
                        <a:ext cx="8871529" cy="1728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610562" y="3905327"/>
            <a:ext cx="4536504" cy="2160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ALKOHOLI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10" name="Rectangle 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85720" y="1166019"/>
            <a:ext cx="8229600" cy="4525962"/>
          </a:xfrm>
        </p:spPr>
        <p:txBody>
          <a:bodyPr/>
          <a:lstStyle/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Kiselo-katalizovana adicija vode na alkene</a:t>
            </a: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Grinjarov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a</a:t>
            </a:r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 sintez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a</a:t>
            </a:r>
          </a:p>
        </p:txBody>
      </p:sp>
      <p:graphicFrame>
        <p:nvGraphicFramePr>
          <p:cNvPr id="358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147332"/>
              </p:ext>
            </p:extLst>
          </p:nvPr>
        </p:nvGraphicFramePr>
        <p:xfrm>
          <a:off x="428596" y="1857364"/>
          <a:ext cx="8136904" cy="1086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4" name="CS ChemDraw Drawing" r:id="rId3" imgW="6136566" imgH="819518" progId="ChemDraw.Document.6.0">
                  <p:embed/>
                </p:oleObj>
              </mc:Choice>
              <mc:Fallback>
                <p:oleObj name="CS ChemDraw Drawing" r:id="rId3" imgW="6136566" imgH="819518" progId="ChemDraw.Document.6.0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857364"/>
                        <a:ext cx="8136904" cy="10860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5" name="Picture 2" descr="http://images.tutorvista.com/cms/images/44/hydrolysis-of-grignard-reag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714752"/>
            <a:ext cx="5929354" cy="276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ALKOHOLI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12" name="Rectangle 11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Dobijanje alkoksida (kisele osobine alkohola)</a:t>
            </a:r>
          </a:p>
          <a:p>
            <a:endParaRPr lang="sr-Latn-C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C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pPr algn="just"/>
            <a:r>
              <a:rPr lang="sr-Latn-CS" sz="1800" dirty="0">
                <a:latin typeface="Roboto" pitchFamily="2" charset="0"/>
                <a:ea typeface="Roboto" pitchFamily="2" charset="0"/>
              </a:rPr>
              <a:t>Alkoksidi su jake baze jer su alkoholi slabe organske kiseline!!!</a:t>
            </a:r>
            <a:endParaRPr lang="en-US" sz="1800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389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901510"/>
              </p:ext>
            </p:extLst>
          </p:nvPr>
        </p:nvGraphicFramePr>
        <p:xfrm>
          <a:off x="251520" y="2348880"/>
          <a:ext cx="8600305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CS ChemDraw Drawing" r:id="rId3" imgW="5301369" imgH="1020619" progId="ChemDraw.Document.6.0">
                  <p:embed/>
                </p:oleObj>
              </mc:Choice>
              <mc:Fallback>
                <p:oleObj name="CS ChemDraw Drawing" r:id="rId3" imgW="5301369" imgH="1020619" progId="ChemDraw.Document.6.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348880"/>
                        <a:ext cx="8600305" cy="1656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097" y="500042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ALKOHOLI</a:t>
            </a:r>
          </a:p>
          <a:p>
            <a:r>
              <a:rPr lang="sr-Latn-ME" dirty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Hemijske osobine</a:t>
            </a:r>
            <a:endParaRPr lang="sr-Latn-RS" dirty="0">
              <a:solidFill>
                <a:schemeClr val="bg1">
                  <a:lumMod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525963"/>
          </a:xfrm>
        </p:spPr>
        <p:txBody>
          <a:bodyPr/>
          <a:lstStyle/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Esterifikacija</a:t>
            </a:r>
          </a:p>
          <a:p>
            <a:endParaRPr lang="sr-Latn-C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Reakcija alkohola sa HX-kiselinama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399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516935"/>
              </p:ext>
            </p:extLst>
          </p:nvPr>
        </p:nvGraphicFramePr>
        <p:xfrm>
          <a:off x="193072" y="2357430"/>
          <a:ext cx="8757856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8" name="CS ChemDraw Drawing" r:id="rId3" imgW="5946258" imgH="1221719" progId="ChemDraw.Document.6.0">
                  <p:embed/>
                </p:oleObj>
              </mc:Choice>
              <mc:Fallback>
                <p:oleObj name="CS ChemDraw Drawing" r:id="rId3" imgW="5946258" imgH="1221719" progId="ChemDraw.Document.6.0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72" y="2357430"/>
                        <a:ext cx="8757856" cy="18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484351"/>
              </p:ext>
            </p:extLst>
          </p:nvPr>
        </p:nvGraphicFramePr>
        <p:xfrm>
          <a:off x="1500166" y="1928802"/>
          <a:ext cx="58120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9" name="CS ChemDraw Drawing" r:id="rId5" imgW="359291" imgH="488850" progId="ChemDraw.Document.6.0">
                  <p:embed/>
                </p:oleObj>
              </mc:Choice>
              <mc:Fallback>
                <p:oleObj name="CS ChemDraw Drawing" r:id="rId5" imgW="359291" imgH="488850" progId="ChemDraw.Document.6.0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1928802"/>
                        <a:ext cx="581207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696465"/>
              </p:ext>
            </p:extLst>
          </p:nvPr>
        </p:nvGraphicFramePr>
        <p:xfrm>
          <a:off x="3428060" y="3000372"/>
          <a:ext cx="114394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0" name="CS ChemDraw Drawing" r:id="rId7" imgW="665674" imgH="334988" progId="ChemDraw.Document.6.0">
                  <p:embed/>
                </p:oleObj>
              </mc:Choice>
              <mc:Fallback>
                <p:oleObj name="CS ChemDraw Drawing" r:id="rId7" imgW="665674" imgH="334988" progId="ChemDraw.Document.6.0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060" y="3000372"/>
                        <a:ext cx="1143940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285406"/>
              </p:ext>
            </p:extLst>
          </p:nvPr>
        </p:nvGraphicFramePr>
        <p:xfrm>
          <a:off x="1244600" y="5143512"/>
          <a:ext cx="66548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1" name="CS ChemDraw Drawing" r:id="rId9" imgW="3730313" imgH="363870" progId="ChemDraw.Document.6.0">
                  <p:embed/>
                </p:oleObj>
              </mc:Choice>
              <mc:Fallback>
                <p:oleObj name="CS ChemDraw Drawing" r:id="rId9" imgW="3730313" imgH="363870" progId="ChemDraw.Document.6.0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5143512"/>
                        <a:ext cx="665480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own Arrow 2"/>
          <p:cNvSpPr/>
          <p:nvPr/>
        </p:nvSpPr>
        <p:spPr>
          <a:xfrm>
            <a:off x="8429652" y="1428736"/>
            <a:ext cx="21602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7097" y="500042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ALKOHOLI</a:t>
            </a:r>
          </a:p>
          <a:p>
            <a:r>
              <a:rPr lang="sr-Latn-ME" dirty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Hemijske osobine</a:t>
            </a:r>
            <a:endParaRPr lang="sr-Latn-RS" dirty="0">
              <a:solidFill>
                <a:schemeClr val="bg1">
                  <a:lumMod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12" name="Rectangle 11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953204"/>
          </a:xfrm>
        </p:spPr>
        <p:txBody>
          <a:bodyPr/>
          <a:lstStyle/>
          <a:p>
            <a:pPr algn="ctr"/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Kekule-ova struktura benzena (1865.)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4102" name="Object 5"/>
          <p:cNvGraphicFramePr>
            <a:graphicFrameLocks noChangeAspect="1"/>
          </p:cNvGraphicFramePr>
          <p:nvPr/>
        </p:nvGraphicFramePr>
        <p:xfrm>
          <a:off x="4071934" y="4143380"/>
          <a:ext cx="4491762" cy="2000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CS ChemDraw Drawing" r:id="rId3" imgW="1897144" imgH="844082" progId="ChemDraw.Document.6.0">
                  <p:embed/>
                </p:oleObj>
              </mc:Choice>
              <mc:Fallback>
                <p:oleObj name="CS ChemDraw Drawing" r:id="rId3" imgW="1897144" imgH="844082" progId="ChemDraw.Document.6.0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4143380"/>
                        <a:ext cx="4491762" cy="2000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142976" y="4143380"/>
          <a:ext cx="1948575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CS ChemDraw Drawing" r:id="rId5" imgW="1136721" imgH="1208223" progId="ChemDraw.Document.6.0">
                  <p:embed/>
                </p:oleObj>
              </mc:Choice>
              <mc:Fallback>
                <p:oleObj name="CS ChemDraw Drawing" r:id="rId5" imgW="1136721" imgH="1208223" progId="ChemDraw.Document.6.0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4143380"/>
                        <a:ext cx="1948575" cy="2071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1" name="Rectangle 10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14" name="Picture 13" descr="benzenealkylationtutorial1_image00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1928802"/>
            <a:ext cx="147637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4525962"/>
          </a:xfrm>
        </p:spPr>
        <p:txBody>
          <a:bodyPr/>
          <a:lstStyle/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Oksidacija alkohola</a:t>
            </a:r>
          </a:p>
          <a:p>
            <a:endParaRPr lang="sr-Latn-C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CS" dirty="0"/>
          </a:p>
          <a:p>
            <a:endParaRPr lang="sr-Latn-CS" dirty="0"/>
          </a:p>
          <a:p>
            <a:pPr>
              <a:buNone/>
            </a:pPr>
            <a:endParaRPr lang="sr-Latn-CS" dirty="0"/>
          </a:p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Dehidratacija alkohola</a:t>
            </a:r>
          </a:p>
        </p:txBody>
      </p:sp>
      <p:graphicFrame>
        <p:nvGraphicFramePr>
          <p:cNvPr id="409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01156"/>
              </p:ext>
            </p:extLst>
          </p:nvPr>
        </p:nvGraphicFramePr>
        <p:xfrm>
          <a:off x="367576" y="2000240"/>
          <a:ext cx="8776424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CS ChemDraw Drawing" r:id="rId3" imgW="6787663" imgH="1336171" progId="ChemDraw.Document.6.0">
                  <p:embed/>
                </p:oleObj>
              </mc:Choice>
              <mc:Fallback>
                <p:oleObj name="CS ChemDraw Drawing" r:id="rId3" imgW="6787663" imgH="1336171" progId="ChemDraw.Document.6.0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76" y="2000240"/>
                        <a:ext cx="8776424" cy="1728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258374"/>
              </p:ext>
            </p:extLst>
          </p:nvPr>
        </p:nvGraphicFramePr>
        <p:xfrm>
          <a:off x="714348" y="4714884"/>
          <a:ext cx="6261116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CS ChemDraw Drawing" r:id="rId5" imgW="3936008" imgH="671595" progId="ChemDraw.Document.6.0">
                  <p:embed/>
                </p:oleObj>
              </mc:Choice>
              <mc:Fallback>
                <p:oleObj name="CS ChemDraw Drawing" r:id="rId5" imgW="3936008" imgH="671595" progId="ChemDraw.Document.6.0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714884"/>
                        <a:ext cx="6261116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967536" y="1643050"/>
            <a:ext cx="4176464" cy="20882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7097" y="500042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ALKOHOLI</a:t>
            </a:r>
          </a:p>
          <a:p>
            <a:r>
              <a:rPr lang="sr-Latn-ME" dirty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Hemijske osobine</a:t>
            </a:r>
            <a:endParaRPr lang="sr-Latn-RS" dirty="0">
              <a:solidFill>
                <a:schemeClr val="bg1">
                  <a:lumMod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10" name="Rectangle 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Važniji alkoholi</a:t>
            </a:r>
            <a:br>
              <a:rPr lang="sr-Latn-CS" sz="18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</a:br>
            <a:endParaRPr lang="en-US" sz="1800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525962"/>
          </a:xfrm>
        </p:spPr>
        <p:txBody>
          <a:bodyPr/>
          <a:lstStyle/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Metanol </a:t>
            </a:r>
          </a:p>
          <a:p>
            <a:endParaRPr lang="sr-Latn-C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CS" dirty="0"/>
          </a:p>
          <a:p>
            <a:endParaRPr lang="sr-Latn-CS" dirty="0"/>
          </a:p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Etanol – dobija se fermentacijom skroba</a:t>
            </a:r>
          </a:p>
        </p:txBody>
      </p:sp>
      <p:graphicFrame>
        <p:nvGraphicFramePr>
          <p:cNvPr id="419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907669"/>
              </p:ext>
            </p:extLst>
          </p:nvPr>
        </p:nvGraphicFramePr>
        <p:xfrm>
          <a:off x="2000232" y="1785926"/>
          <a:ext cx="4388524" cy="1250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CS ChemDraw Drawing" r:id="rId3" imgW="3242800" imgH="923173" progId="ChemDraw.Document.6.0">
                  <p:embed/>
                </p:oleObj>
              </mc:Choice>
              <mc:Fallback>
                <p:oleObj name="CS ChemDraw Drawing" r:id="rId3" imgW="3242800" imgH="923173" progId="ChemDraw.Document.6.0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1785926"/>
                        <a:ext cx="4388524" cy="12501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938338"/>
              </p:ext>
            </p:extLst>
          </p:nvPr>
        </p:nvGraphicFramePr>
        <p:xfrm>
          <a:off x="1862818" y="3929066"/>
          <a:ext cx="5418364" cy="2339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CS ChemDraw Drawing" r:id="rId5" imgW="3858265" imgH="1665490" progId="ChemDraw.Document.6.0">
                  <p:embed/>
                </p:oleObj>
              </mc:Choice>
              <mc:Fallback>
                <p:oleObj name="CS ChemDraw Drawing" r:id="rId5" imgW="3858265" imgH="1665490" progId="ChemDraw.Document.6.0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818" y="3929066"/>
                        <a:ext cx="5418364" cy="23390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ALKOHOLI</a:t>
            </a:r>
          </a:p>
        </p:txBody>
      </p:sp>
      <p:sp>
        <p:nvSpPr>
          <p:cNvPr id="7" name="Rectangle 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276372C-929E-4B68-AD80-3BDEFB596F00}"/>
              </a:ext>
            </a:extLst>
          </p:cNvPr>
          <p:cNvSpPr txBox="1"/>
          <p:nvPr/>
        </p:nvSpPr>
        <p:spPr>
          <a:xfrm>
            <a:off x="2935284" y="62630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https://youtu.be/znhalRdr5Zs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Alkoholi patoke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430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65339"/>
              </p:ext>
            </p:extLst>
          </p:nvPr>
        </p:nvGraphicFramePr>
        <p:xfrm>
          <a:off x="714348" y="2214554"/>
          <a:ext cx="4743095" cy="335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CS ChemDraw Drawing" r:id="rId3" imgW="3722755" imgH="2634552" progId="ChemDraw.Document.6.0">
                  <p:embed/>
                </p:oleObj>
              </mc:Choice>
              <mc:Fallback>
                <p:oleObj name="CS ChemDraw Drawing" r:id="rId3" imgW="3722755" imgH="2634552" progId="ChemDraw.Document.6.0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2214554"/>
                        <a:ext cx="4743095" cy="33575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7" descr="http://www.bol.rs/wp-content/uploads/2011/08/Glavobolja-300x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071810"/>
            <a:ext cx="2464611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ALKOHOLI</a:t>
            </a:r>
          </a:p>
        </p:txBody>
      </p:sp>
      <p:sp>
        <p:nvSpPr>
          <p:cNvPr id="7" name="Rectangle 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Aromati</a:t>
            </a:r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čni alkoholi</a:t>
            </a:r>
          </a:p>
          <a:p>
            <a:pPr marL="0" indent="0">
              <a:buNone/>
            </a:pPr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Dobijanje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080504"/>
              </p:ext>
            </p:extLst>
          </p:nvPr>
        </p:nvGraphicFramePr>
        <p:xfrm>
          <a:off x="3071802" y="1714488"/>
          <a:ext cx="3339894" cy="1361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CS ChemDraw Drawing" r:id="rId3" imgW="3285450" imgH="1339410" progId="ChemDraw.Document.6.0">
                  <p:embed/>
                </p:oleObj>
              </mc:Choice>
              <mc:Fallback>
                <p:oleObj name="CS ChemDraw Drawing" r:id="rId3" imgW="3285450" imgH="1339410" progId="ChemDraw.Document.6.0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1714488"/>
                        <a:ext cx="3339894" cy="13617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735210"/>
              </p:ext>
            </p:extLst>
          </p:nvPr>
        </p:nvGraphicFramePr>
        <p:xfrm>
          <a:off x="3000364" y="3786190"/>
          <a:ext cx="3451407" cy="228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CS ChemDraw Drawing" r:id="rId5" imgW="4265336" imgH="2826744" progId="ChemDraw.Document.6.0">
                  <p:embed/>
                </p:oleObj>
              </mc:Choice>
              <mc:Fallback>
                <p:oleObj name="CS ChemDraw Drawing" r:id="rId5" imgW="4265336" imgH="2826744" progId="ChemDraw.Document.6.0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3786190"/>
                        <a:ext cx="3451407" cy="2287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ALKOHOLI</a:t>
            </a:r>
          </a:p>
        </p:txBody>
      </p:sp>
      <p:sp>
        <p:nvSpPr>
          <p:cNvPr id="7" name="Rectangle 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01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0"/>
          </a:xfrm>
        </p:spPr>
        <p:txBody>
          <a:bodyPr/>
          <a:lstStyle/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Polihidroksilni alkoholi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229600" cy="4525963"/>
          </a:xfrm>
        </p:spPr>
        <p:txBody>
          <a:bodyPr/>
          <a:lstStyle/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Etilen-glikol (glikol)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450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217294"/>
              </p:ext>
            </p:extLst>
          </p:nvPr>
        </p:nvGraphicFramePr>
        <p:xfrm>
          <a:off x="428596" y="2214554"/>
          <a:ext cx="4325933" cy="17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2" name="CS ChemDraw Drawing" r:id="rId3" imgW="4399496" imgH="1816113" progId="ChemDraw.Document.6.0">
                  <p:embed/>
                </p:oleObj>
              </mc:Choice>
              <mc:Fallback>
                <p:oleObj name="CS ChemDraw Drawing" r:id="rId3" imgW="4399496" imgH="1816113" progId="ChemDraw.Document.6.0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214554"/>
                        <a:ext cx="4325933" cy="178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74588"/>
              </p:ext>
            </p:extLst>
          </p:nvPr>
        </p:nvGraphicFramePr>
        <p:xfrm>
          <a:off x="571472" y="4429132"/>
          <a:ext cx="6636556" cy="1346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3" name="CS ChemDraw Drawing" r:id="rId5" imgW="5164509" imgH="1048152" progId="ChemDraw.Document.6.0">
                  <p:embed/>
                </p:oleObj>
              </mc:Choice>
              <mc:Fallback>
                <p:oleObj name="CS ChemDraw Drawing" r:id="rId5" imgW="5164509" imgH="1048152" progId="ChemDraw.Document.6.0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4429132"/>
                        <a:ext cx="6636556" cy="13464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9" name="Picture 13" descr="http://a2.img.bidorbuy.co.za/image/upload/user_images/209/387209_100830164111_Antifreeze_5L-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928802"/>
            <a:ext cx="1358874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ALKOHOLI</a:t>
            </a:r>
          </a:p>
        </p:txBody>
      </p:sp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10" name="Rectangle 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14282" y="1166018"/>
            <a:ext cx="8229600" cy="4525963"/>
          </a:xfrm>
        </p:spPr>
        <p:txBody>
          <a:bodyPr/>
          <a:lstStyle/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Glicerol</a:t>
            </a:r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Glicerol-trinitrat (,,nitroglicerin“)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460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704345"/>
              </p:ext>
            </p:extLst>
          </p:nvPr>
        </p:nvGraphicFramePr>
        <p:xfrm>
          <a:off x="785786" y="1571612"/>
          <a:ext cx="5963553" cy="2254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9" name="CS ChemDraw Drawing" r:id="rId3" imgW="6302849" imgH="2380004" progId="ChemDraw.Document.6.0">
                  <p:embed/>
                </p:oleObj>
              </mc:Choice>
              <mc:Fallback>
                <p:oleObj name="CS ChemDraw Drawing" r:id="rId3" imgW="6302849" imgH="2380004" progId="ChemDraw.Document.6.0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571612"/>
                        <a:ext cx="5963553" cy="22542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475312"/>
              </p:ext>
            </p:extLst>
          </p:nvPr>
        </p:nvGraphicFramePr>
        <p:xfrm>
          <a:off x="928662" y="4429132"/>
          <a:ext cx="5516809" cy="1515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" name="CS ChemDraw Drawing" r:id="rId5" imgW="5223896" imgH="1435237" progId="ChemDraw.Document.6.0">
                  <p:embed/>
                </p:oleObj>
              </mc:Choice>
              <mc:Fallback>
                <p:oleObj name="CS ChemDraw Drawing" r:id="rId5" imgW="5223896" imgH="1435237" progId="ChemDraw.Document.6.0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4429132"/>
                        <a:ext cx="5516809" cy="1515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6" name="Picture 2" descr="http://www.science-art.com/gallery/57/57_3202010114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1643050"/>
            <a:ext cx="163988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" descr="http://img1.wikia.nocookie.net/__cb20130414215950/nazizombiesplus/images/5/52/Dynamite_Bund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286256"/>
            <a:ext cx="20494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ALKOHOLI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12" name="Rectangle 11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http://www.tennoji-h.oku.ed.jp/tennoji/oka/OCDB/AromaticCompound/phenol-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429000"/>
            <a:ext cx="4120728" cy="24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3" descr="http://www.essentialchemicalindustry.org/images/stories/420_Phenol/phenol_Eq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3689125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6" name="Rectangle 5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FENOLI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758833"/>
              </p:ext>
            </p:extLst>
          </p:nvPr>
        </p:nvGraphicFramePr>
        <p:xfrm>
          <a:off x="556769" y="2143116"/>
          <a:ext cx="8030462" cy="2069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CS ChemDraw Drawing" r:id="rId3" imgW="4983108" imgH="1275166" progId="ChemDraw.Document.6.0">
                  <p:embed/>
                </p:oleObj>
              </mc:Choice>
              <mc:Fallback>
                <p:oleObj name="CS ChemDraw Drawing" r:id="rId3" imgW="4983108" imgH="127516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69" y="2143116"/>
                        <a:ext cx="8030462" cy="2069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979712" y="836712"/>
            <a:ext cx="7056784" cy="22322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3568" y="5373216"/>
            <a:ext cx="7056784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FENOLI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11" name="Rectangle 10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26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6" name="Rectangle 5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FENOLI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pic>
        <p:nvPicPr>
          <p:cNvPr id="13" name="Picture 12" descr="deor_gp_clean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571612"/>
            <a:ext cx="3357586" cy="44767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57224" y="2537248"/>
            <a:ext cx="2990850" cy="2545509"/>
            <a:chOff x="857224" y="1785926"/>
            <a:chExt cx="2990850" cy="2545509"/>
          </a:xfrm>
        </p:grpSpPr>
        <p:pic>
          <p:nvPicPr>
            <p:cNvPr id="12" name="Picture 11" descr="index11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24" y="1785926"/>
              <a:ext cx="2990850" cy="1524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19592" y="3500438"/>
              <a:ext cx="26661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ME" sz="4800" b="1" dirty="0">
                  <a:solidFill>
                    <a:schemeClr val="accent3">
                      <a:lumMod val="50000"/>
                    </a:schemeClr>
                  </a:solidFill>
                  <a:latin typeface="Roboto" pitchFamily="2" charset="0"/>
                  <a:ea typeface="Roboto" pitchFamily="2" charset="0"/>
                </a:rPr>
                <a:t>m-krezol</a:t>
              </a:r>
              <a:endParaRPr lang="en-US" sz="4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6" name="Rectangle 5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FENOLI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DCA04E-42D7-4B24-AEAB-274149BFEC99}"/>
              </a:ext>
            </a:extLst>
          </p:cNvPr>
          <p:cNvSpPr txBox="1"/>
          <p:nvPr/>
        </p:nvSpPr>
        <p:spPr>
          <a:xfrm>
            <a:off x="2286000" y="1740329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Formokrezol</a:t>
            </a:r>
            <a:r>
              <a:rPr lang="en-US" dirty="0"/>
              <a:t> je </a:t>
            </a:r>
            <a:r>
              <a:rPr lang="en-US" dirty="0" err="1"/>
              <a:t>derivat</a:t>
            </a:r>
            <a:r>
              <a:rPr lang="en-US" dirty="0"/>
              <a:t> </a:t>
            </a:r>
            <a:r>
              <a:rPr lang="en-US" dirty="0" err="1"/>
              <a:t>krezola</a:t>
            </a:r>
            <a:r>
              <a:rPr lang="en-US" dirty="0"/>
              <a:t> koji se u </a:t>
            </a:r>
            <a:r>
              <a:rPr lang="en-US" dirty="0" err="1"/>
              <a:t>dentalnoj</a:t>
            </a:r>
            <a:r>
              <a:rPr lang="en-US" dirty="0"/>
              <a:t> </a:t>
            </a:r>
            <a:r>
              <a:rPr lang="en-US" dirty="0" err="1"/>
              <a:t>medicini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veka</a:t>
            </a:r>
            <a:r>
              <a:rPr lang="en-US" dirty="0"/>
              <a:t>. </a:t>
            </a:r>
            <a:r>
              <a:rPr lang="en-US" dirty="0" err="1"/>
              <a:t>Formaldehidna</a:t>
            </a:r>
            <a:r>
              <a:rPr lang="en-US" dirty="0"/>
              <a:t> </a:t>
            </a:r>
            <a:r>
              <a:rPr lang="en-US" dirty="0" err="1"/>
              <a:t>komponenta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jedinjenja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baktericidno</a:t>
            </a:r>
            <a:r>
              <a:rPr lang="en-US" dirty="0"/>
              <a:t> </a:t>
            </a:r>
            <a:r>
              <a:rPr lang="en-US" dirty="0" err="1"/>
              <a:t>svojstvo</a:t>
            </a:r>
            <a:r>
              <a:rPr lang="en-US" dirty="0"/>
              <a:t>. Sem toga, </a:t>
            </a:r>
            <a:r>
              <a:rPr lang="en-US" dirty="0" err="1"/>
              <a:t>poseduje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blokiranja</a:t>
            </a:r>
            <a:r>
              <a:rPr lang="en-US" dirty="0"/>
              <a:t> </a:t>
            </a:r>
            <a:r>
              <a:rPr lang="en-US" dirty="0" err="1"/>
              <a:t>mnogih</a:t>
            </a:r>
            <a:r>
              <a:rPr lang="en-US" dirty="0"/>
              <a:t> </a:t>
            </a:r>
            <a:r>
              <a:rPr lang="en-US" dirty="0" err="1"/>
              <a:t>enzima</a:t>
            </a:r>
            <a:r>
              <a:rPr lang="en-US" dirty="0"/>
              <a:t> </a:t>
            </a:r>
            <a:r>
              <a:rPr lang="en-US" dirty="0" err="1"/>
              <a:t>zapaljenskih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 U </a:t>
            </a:r>
            <a:r>
              <a:rPr lang="en-US" dirty="0" err="1"/>
              <a:t>današnje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, on se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pulpotopiji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se mora </a:t>
            </a:r>
            <a:r>
              <a:rPr lang="en-US" dirty="0" err="1"/>
              <a:t>voditi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o </a:t>
            </a:r>
            <a:r>
              <a:rPr lang="en-US" dirty="0" err="1"/>
              <a:t>dozi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vremenu</a:t>
            </a:r>
            <a:r>
              <a:rPr lang="en-US" dirty="0"/>
              <a:t> </a:t>
            </a:r>
            <a:r>
              <a:rPr lang="en-US" dirty="0" err="1"/>
              <a:t>kontakta</a:t>
            </a:r>
            <a:r>
              <a:rPr lang="en-US" dirty="0"/>
              <a:t>. [6] </a:t>
            </a:r>
            <a:r>
              <a:rPr lang="en-US" dirty="0" err="1"/>
              <a:t>Preporučen</a:t>
            </a:r>
            <a:r>
              <a:rPr lang="en-US" dirty="0"/>
              <a:t> </a:t>
            </a:r>
            <a:r>
              <a:rPr lang="en-US" dirty="0" err="1"/>
              <a:t>rastvor</a:t>
            </a:r>
            <a:r>
              <a:rPr lang="en-US" dirty="0"/>
              <a:t> po Buckley-</a:t>
            </a:r>
            <a:r>
              <a:rPr lang="en-US" dirty="0" err="1"/>
              <a:t>ju</a:t>
            </a:r>
            <a:r>
              <a:rPr lang="en-US" dirty="0"/>
              <a:t> je </a:t>
            </a:r>
            <a:r>
              <a:rPr lang="en-US" dirty="0" err="1"/>
              <a:t>njegovo</a:t>
            </a:r>
            <a:r>
              <a:rPr lang="en-US" dirty="0"/>
              <a:t> </a:t>
            </a:r>
            <a:r>
              <a:rPr lang="en-US" dirty="0" err="1"/>
              <a:t>mešanje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glicerinom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vodom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formokrezol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udeo</a:t>
            </a:r>
            <a:r>
              <a:rPr lang="en-US" dirty="0"/>
              <a:t> od 20 </a:t>
            </a:r>
            <a:r>
              <a:rPr lang="en-US" dirty="0" err="1"/>
              <a:t>masenih</a:t>
            </a:r>
            <a:r>
              <a:rPr lang="en-US" dirty="0"/>
              <a:t> </a:t>
            </a:r>
            <a:r>
              <a:rPr lang="en-US" dirty="0" err="1"/>
              <a:t>procenata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4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1095361"/>
          </a:xfrm>
        </p:spPr>
        <p:txBody>
          <a:bodyPr/>
          <a:lstStyle/>
          <a:p>
            <a:r>
              <a:rPr lang="sr-Latn-CS" sz="2800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Dobijanje benzena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307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597443"/>
              </p:ext>
            </p:extLst>
          </p:nvPr>
        </p:nvGraphicFramePr>
        <p:xfrm>
          <a:off x="937686" y="2071678"/>
          <a:ext cx="7268627" cy="155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S ChemDraw Drawing" r:id="rId3" imgW="4448086" imgH="950706" progId="ChemDraw.Document.6.0">
                  <p:embed/>
                </p:oleObj>
              </mc:Choice>
              <mc:Fallback>
                <p:oleObj name="CS ChemDraw Drawing" r:id="rId3" imgW="4448086" imgH="950706" progId="ChemDraw.Document.6.0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686" y="2071678"/>
                        <a:ext cx="7268627" cy="1554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2" descr="http://www.iea-amf.org/app/webroot/files/image/fuel%20info/diesel_blending/figure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23" y="4000504"/>
            <a:ext cx="2554153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0" y="6613550"/>
            <a:ext cx="9144000" cy="244450"/>
            <a:chOff x="0" y="13227101"/>
            <a:chExt cx="18288000" cy="488899"/>
          </a:xfrm>
        </p:grpSpPr>
        <p:sp>
          <p:nvSpPr>
            <p:cNvPr id="6" name="Rectangle 5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7097" y="571480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FENOLI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D22377-94A4-4B05-A7D9-192AFB0565B3}"/>
              </a:ext>
            </a:extLst>
          </p:cNvPr>
          <p:cNvSpPr txBox="1"/>
          <p:nvPr/>
        </p:nvSpPr>
        <p:spPr>
          <a:xfrm>
            <a:off x="2286000" y="2423277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 se </a:t>
            </a:r>
            <a:r>
              <a:rPr lang="en-US" dirty="0" err="1"/>
              <a:t>nikada</a:t>
            </a:r>
            <a:r>
              <a:rPr lang="en-US" dirty="0"/>
              <a:t> ne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primenjivati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tkivo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krvari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osetljivih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formaldehid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trudnica</a:t>
            </a:r>
            <a:r>
              <a:rPr lang="en-US" dirty="0"/>
              <a:t>. </a:t>
            </a:r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jedinjenja</a:t>
            </a:r>
            <a:r>
              <a:rPr lang="en-US" dirty="0"/>
              <a:t> u </a:t>
            </a:r>
            <a:r>
              <a:rPr lang="en-US" dirty="0" err="1"/>
              <a:t>stomatologiji</a:t>
            </a:r>
            <a:r>
              <a:rPr lang="en-US" dirty="0"/>
              <a:t> je </a:t>
            </a:r>
            <a:r>
              <a:rPr lang="en-US" dirty="0" err="1"/>
              <a:t>izazvala</a:t>
            </a:r>
            <a:r>
              <a:rPr lang="en-US" dirty="0"/>
              <a:t>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polemike</a:t>
            </a:r>
            <a:r>
              <a:rPr lang="en-US" dirty="0"/>
              <a:t> o tome da li je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prihvatljiva</a:t>
            </a:r>
            <a:r>
              <a:rPr lang="en-US" dirty="0"/>
              <a:t>. </a:t>
            </a: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jedinjenje</a:t>
            </a:r>
            <a:r>
              <a:rPr lang="en-US" dirty="0"/>
              <a:t> se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široko</a:t>
            </a:r>
            <a:r>
              <a:rPr lang="en-US" dirty="0"/>
              <a:t> </a:t>
            </a:r>
            <a:r>
              <a:rPr lang="en-US" dirty="0" err="1"/>
              <a:t>primenjuje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6E4F5-9AAA-47AF-A95C-9F227D0B0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300" y="4680951"/>
            <a:ext cx="1932599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1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738171"/>
          </a:xfrm>
        </p:spPr>
        <p:txBody>
          <a:bodyPr/>
          <a:lstStyle/>
          <a:p>
            <a:pPr algn="ctr"/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Molekulsko-orbitalna slika benzena</a:t>
            </a:r>
            <a:endParaRPr lang="en-US" sz="1800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124" name="Picture 8" descr="000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4"/>
          <a:stretch>
            <a:fillRect/>
          </a:stretch>
        </p:blipFill>
        <p:spPr bwMode="auto">
          <a:xfrm>
            <a:off x="1605038" y="1928802"/>
            <a:ext cx="5933923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http://www.chem1.com/acad/webtext/chembond/CB-images/benzene-ri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786190"/>
            <a:ext cx="2793858" cy="199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1054086"/>
          </a:xfrm>
        </p:spPr>
        <p:txBody>
          <a:bodyPr/>
          <a:lstStyle/>
          <a:p>
            <a:pPr algn="ctr"/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</a:rPr>
              <a:t>Nomenklatura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2" name="Rectangle 11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C077A84-2BFF-430D-885D-22A484E2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86" y="1687441"/>
            <a:ext cx="1190625" cy="20097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49A58F-15ED-49E1-8DCB-D23D4E93765B}"/>
              </a:ext>
            </a:extLst>
          </p:cNvPr>
          <p:cNvSpPr txBox="1"/>
          <p:nvPr/>
        </p:nvSpPr>
        <p:spPr>
          <a:xfrm>
            <a:off x="2285998" y="385617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Drugi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član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homologog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niza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aromatičnih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ugljovodnika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je </a:t>
            </a:r>
            <a:r>
              <a:rPr lang="en-US" sz="1400" b="0" i="0" dirty="0" err="1">
                <a:solidFill>
                  <a:srgbClr val="FD007F"/>
                </a:solidFill>
                <a:effectLst/>
                <a:latin typeface="Roboto" panose="02000000000000000000" pitchFamily="2" charset="0"/>
              </a:rPr>
              <a:t>metilbenzen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zove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se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još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1400" b="0" i="0" dirty="0" err="1">
                <a:solidFill>
                  <a:srgbClr val="FD007F"/>
                </a:solidFill>
                <a:effectLst/>
                <a:latin typeface="Roboto" panose="02000000000000000000" pitchFamily="2" charset="0"/>
              </a:rPr>
              <a:t>toluen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1054086"/>
          </a:xfrm>
        </p:spPr>
        <p:txBody>
          <a:bodyPr/>
          <a:lstStyle/>
          <a:p>
            <a:pPr algn="ctr"/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</a:rPr>
              <a:t>Nomenklatura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8" name="Picture 4" descr="http://pubs.rsc.org/services/images/RSCpubs.ePlatform.Service.FreeContent.ImageService.svc/ImageService/Articleimage/2012/RA/c2ra01004f/c2ra01004f-f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73" y="2214554"/>
            <a:ext cx="2428653" cy="148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32337" y="4143380"/>
            <a:ext cx="8411663" cy="1907176"/>
            <a:chOff x="732337" y="4143380"/>
            <a:chExt cx="8411663" cy="1907176"/>
          </a:xfrm>
        </p:grpSpPr>
        <p:pic>
          <p:nvPicPr>
            <p:cNvPr id="6149" name="Picture 6" descr="http://chemwiki.ucdavis.edu/@api/deki/files/2323/ompdinitrobenzen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37" y="4143380"/>
              <a:ext cx="8411663" cy="190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715008" y="4500570"/>
              <a:ext cx="321471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ME" dirty="0">
                  <a:latin typeface="Roboto" pitchFamily="2" charset="0"/>
                  <a:ea typeface="Roboto" pitchFamily="2" charset="0"/>
                </a:rPr>
                <a:t>o-dinitrobenzen</a:t>
              </a:r>
            </a:p>
            <a:p>
              <a:r>
                <a:rPr lang="sr-Latn-ME" dirty="0">
                  <a:latin typeface="Roboto" pitchFamily="2" charset="0"/>
                  <a:ea typeface="Roboto" pitchFamily="2" charset="0"/>
                </a:rPr>
                <a:t>m-dinitrobenzen</a:t>
              </a:r>
            </a:p>
            <a:p>
              <a:r>
                <a:rPr lang="sr-Latn-ME" dirty="0">
                  <a:latin typeface="Roboto" pitchFamily="2" charset="0"/>
                  <a:ea typeface="Roboto" pitchFamily="2" charset="0"/>
                </a:rPr>
                <a:t>p-dinitrobenzen</a:t>
              </a:r>
              <a:endParaRPr lang="en-US" dirty="0"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2" name="Rectangle 11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58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1054086"/>
          </a:xfrm>
        </p:spPr>
        <p:txBody>
          <a:bodyPr/>
          <a:lstStyle/>
          <a:p>
            <a:pPr algn="ctr"/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</a:rPr>
              <a:t>Nomenklatura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2" name="Rectangle 11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43829C5-A2BF-4B2D-AB6B-4AA0CAFB7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2280678"/>
            <a:ext cx="3019425" cy="13144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F03E32-8BA1-46D0-8905-A852D82E31A8}"/>
              </a:ext>
            </a:extLst>
          </p:cNvPr>
          <p:cNvSpPr txBox="1"/>
          <p:nvPr/>
        </p:nvSpPr>
        <p:spPr>
          <a:xfrm>
            <a:off x="2697163" y="377359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Na slici su tri ksilena (dimetilbenzena).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1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768334"/>
          </a:xfrm>
        </p:spPr>
        <p:txBody>
          <a:bodyPr/>
          <a:lstStyle/>
          <a:p>
            <a:pPr algn="ctr"/>
            <a:r>
              <a:rPr lang="sr-Latn-CS" sz="1800" b="1" dirty="0">
                <a:solidFill>
                  <a:schemeClr val="accent3">
                    <a:lumMod val="50000"/>
                  </a:schemeClr>
                </a:solidFill>
              </a:rPr>
              <a:t>Nomenklatura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150" name="Object 4"/>
          <p:cNvGraphicFramePr>
            <a:graphicFrameLocks noChangeAspect="1"/>
          </p:cNvGraphicFramePr>
          <p:nvPr/>
        </p:nvGraphicFramePr>
        <p:xfrm>
          <a:off x="1285852" y="2571744"/>
          <a:ext cx="6850062" cy="232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CS ChemDraw Drawing" r:id="rId3" imgW="3513820" imgH="1189867" progId="ChemDraw.Document.6.0">
                  <p:embed/>
                </p:oleObj>
              </mc:Choice>
              <mc:Fallback>
                <p:oleObj name="CS ChemDraw Drawing" r:id="rId3" imgW="3513820" imgH="1189867" progId="ChemDraw.Document.6.0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2571744"/>
                        <a:ext cx="6850062" cy="2322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>
                <a:solidFill>
                  <a:srgbClr val="91CE55"/>
                </a:solidFill>
                <a:latin typeface="Roboto Black"/>
                <a:cs typeface="Roboto Black"/>
              </a:rPr>
              <a:t>AROMATIČNI UGLJOVODONICI</a:t>
            </a:r>
            <a:endParaRPr lang="sr-Latn-RS" dirty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omati, halogenidi, alkoholi BT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Aromati, halogenidi, alkoholi BTF</Template>
  <TotalTime>542</TotalTime>
  <Words>539</Words>
  <Application>Microsoft Office PowerPoint</Application>
  <PresentationFormat>On-screen Show (4:3)</PresentationFormat>
  <Paragraphs>262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Roboto</vt:lpstr>
      <vt:lpstr>Roboto Black</vt:lpstr>
      <vt:lpstr>Roboto Medium</vt:lpstr>
      <vt:lpstr>Aromati, halogenidi, alkoholi BTF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Dobijanje aromatičnih ugljovodonika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Dobijanje alkohola</vt:lpstr>
      <vt:lpstr>PowerPoint Presentation</vt:lpstr>
      <vt:lpstr>PowerPoint Presentation</vt:lpstr>
      <vt:lpstr>PowerPoint Presentation</vt:lpstr>
      <vt:lpstr>PowerPoint Presentation</vt:lpstr>
      <vt:lpstr>Važniji alkoholi </vt:lpstr>
      <vt:lpstr>PowerPoint Presentation</vt:lpstr>
      <vt:lpstr>PowerPoint Presentation</vt:lpstr>
      <vt:lpstr>Polihidroksilni alkoholi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AROMATIČNI UGLJOVODONICI</dc:title>
  <dc:creator>Miljan</dc:creator>
  <cp:lastModifiedBy>Milica</cp:lastModifiedBy>
  <cp:revision>69</cp:revision>
  <dcterms:created xsi:type="dcterms:W3CDTF">2014-11-16T08:17:56Z</dcterms:created>
  <dcterms:modified xsi:type="dcterms:W3CDTF">2021-12-15T06:26:36Z</dcterms:modified>
</cp:coreProperties>
</file>